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8" r:id="rId4"/>
    <p:sldId id="272" r:id="rId5"/>
    <p:sldId id="273" r:id="rId6"/>
    <p:sldId id="279" r:id="rId7"/>
    <p:sldId id="280" r:id="rId8"/>
    <p:sldId id="281" r:id="rId9"/>
    <p:sldId id="282" r:id="rId10"/>
    <p:sldId id="283" r:id="rId11"/>
    <p:sldId id="284" r:id="rId12"/>
  </p:sldIdLst>
  <p:sldSz cx="12192000" cy="6858000"/>
  <p:notesSz cx="9144000" cy="6980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FB83-1044-87EC-9D28-4E7F281331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D0255-168C-1656-7F76-1D78C0EB4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26239F-EEBF-7F35-3613-328EAB10C1BF}"/>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5" name="Footer Placeholder 4">
            <a:extLst>
              <a:ext uri="{FF2B5EF4-FFF2-40B4-BE49-F238E27FC236}">
                <a16:creationId xmlns:a16="http://schemas.microsoft.com/office/drawing/2014/main" id="{AC117232-E211-7E00-7A3B-643D03D36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14EA2-84E0-9044-998E-0D0CD4FDE1E1}"/>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34072104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0B75-2FF6-D351-CAC9-C34666F964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1B3ADB-D5AB-136D-3EB2-DC9AE955E3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2F503-5304-FB2F-0913-A393B7AEB66B}"/>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5" name="Footer Placeholder 4">
            <a:extLst>
              <a:ext uri="{FF2B5EF4-FFF2-40B4-BE49-F238E27FC236}">
                <a16:creationId xmlns:a16="http://schemas.microsoft.com/office/drawing/2014/main" id="{CD095444-FB54-5994-04B0-032883E0C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72E72-019F-A845-536D-D1FE3CBCF9EB}"/>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1260379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EE0E81-B548-A501-BA85-982FB9BC5B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9B0BF6-9F36-140E-CA6A-1582401CB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53E16-EFD4-AD9E-D579-0BA899E91CD2}"/>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5" name="Footer Placeholder 4">
            <a:extLst>
              <a:ext uri="{FF2B5EF4-FFF2-40B4-BE49-F238E27FC236}">
                <a16:creationId xmlns:a16="http://schemas.microsoft.com/office/drawing/2014/main" id="{92F9D9BF-8056-C04B-04DE-9BA1B4EDA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7E14B-F7E2-7E60-D312-E714ED01C0CC}"/>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2364341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EEED-203F-5ED1-4805-E5AC5C5C2F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B760A-B608-275F-1EFE-189460D175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C72E6-BB51-3B18-C345-58C614B4A62F}"/>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5" name="Footer Placeholder 4">
            <a:extLst>
              <a:ext uri="{FF2B5EF4-FFF2-40B4-BE49-F238E27FC236}">
                <a16:creationId xmlns:a16="http://schemas.microsoft.com/office/drawing/2014/main" id="{13FCF142-9F56-D255-357D-CB374DA56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4C013-E273-C94A-71C8-ACAF4262AA0B}"/>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693801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F5E02-76B7-6A6E-9726-9B39CD6D28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0F9516-9EC1-5902-99AA-6D8BD4E44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710616-D825-3B4F-0396-E972FCD42F3B}"/>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5" name="Footer Placeholder 4">
            <a:extLst>
              <a:ext uri="{FF2B5EF4-FFF2-40B4-BE49-F238E27FC236}">
                <a16:creationId xmlns:a16="http://schemas.microsoft.com/office/drawing/2014/main" id="{CDB18FBF-FDA5-AAF6-15AF-0FC38FB90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F05CA-0DA7-3B62-A3FF-78E816BB6AE0}"/>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565460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4AE6-FD0A-3D4D-B183-2C42C7C6E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26B30E-0C9F-1800-BC37-63025101D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66D6C-AEA8-F747-0E87-22BF2AC131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47AC24-BBA2-52CD-DD18-462F270B75A1}"/>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6" name="Footer Placeholder 5">
            <a:extLst>
              <a:ext uri="{FF2B5EF4-FFF2-40B4-BE49-F238E27FC236}">
                <a16:creationId xmlns:a16="http://schemas.microsoft.com/office/drawing/2014/main" id="{A2FC7A20-CE38-ED07-B58C-0041374C2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F2EA91-1EFE-E471-AE56-A99EDF08C2BB}"/>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2576205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1F1C4-FAC0-56F5-C869-FFB3645FAF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58B9D3-E06F-3561-0DBA-4C891F84F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EFD44F-5782-C143-D86E-2D1622DD56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E4D267-933A-9413-6CA0-7C452E5DF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5294F0-9E76-A0DB-443F-5BE289449E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36A3DB-64FD-B30E-FB9F-1ABD93981ED6}"/>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8" name="Footer Placeholder 7">
            <a:extLst>
              <a:ext uri="{FF2B5EF4-FFF2-40B4-BE49-F238E27FC236}">
                <a16:creationId xmlns:a16="http://schemas.microsoft.com/office/drawing/2014/main" id="{525193A3-851A-A026-F92F-162C89CF7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61FBF6-2A09-3CB9-BDEC-07A8566E29AA}"/>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3663448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D5659-7EC8-D531-B5A3-1C391557B6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8E45D-820A-B8F4-62FA-39A33D9F459F}"/>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4" name="Footer Placeholder 3">
            <a:extLst>
              <a:ext uri="{FF2B5EF4-FFF2-40B4-BE49-F238E27FC236}">
                <a16:creationId xmlns:a16="http://schemas.microsoft.com/office/drawing/2014/main" id="{3A87A7C9-73AD-9FDE-18DD-6CA6B0AE74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20F194-395A-D02C-3305-9B6FF2CCD917}"/>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1610158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B047C0-C599-38E7-E5D6-AFF304AD1C92}"/>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3" name="Footer Placeholder 2">
            <a:extLst>
              <a:ext uri="{FF2B5EF4-FFF2-40B4-BE49-F238E27FC236}">
                <a16:creationId xmlns:a16="http://schemas.microsoft.com/office/drawing/2014/main" id="{463C6429-1339-266C-9263-40EB2C9132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F5DAF-0054-329C-EA97-93626A508A7F}"/>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92531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B969-9663-49F7-A0D7-FA501FD14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641D3D-42FE-431A-E3F5-ECD69CE32B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8A67B4-7D23-6396-74AC-2656C5BBB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98110A-2BFB-FAEF-670C-2EB5569B70E8}"/>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6" name="Footer Placeholder 5">
            <a:extLst>
              <a:ext uri="{FF2B5EF4-FFF2-40B4-BE49-F238E27FC236}">
                <a16:creationId xmlns:a16="http://schemas.microsoft.com/office/drawing/2014/main" id="{FF3F9887-2C16-580D-A3D2-BD1510CF4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50B3F-2E72-0B5F-E69F-91B04E4C932C}"/>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596718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5AB8-4D90-78AC-0AF5-966181BDF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FB62B0-2610-6775-5D42-283B90AF5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BCA34A-0BE1-7236-D1CA-FD1676A20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FE4F8-88FC-2114-E200-2AF543C331DF}"/>
              </a:ext>
            </a:extLst>
          </p:cNvPr>
          <p:cNvSpPr>
            <a:spLocks noGrp="1"/>
          </p:cNvSpPr>
          <p:nvPr>
            <p:ph type="dt" sz="half" idx="10"/>
          </p:nvPr>
        </p:nvSpPr>
        <p:spPr/>
        <p:txBody>
          <a:bodyPr/>
          <a:lstStyle/>
          <a:p>
            <a:fld id="{94161B6E-C199-4133-81B3-854A43EBC52C}" type="datetimeFigureOut">
              <a:rPr lang="en-US" smtClean="0"/>
              <a:t>12/3/2023</a:t>
            </a:fld>
            <a:endParaRPr lang="en-US"/>
          </a:p>
        </p:txBody>
      </p:sp>
      <p:sp>
        <p:nvSpPr>
          <p:cNvPr id="6" name="Footer Placeholder 5">
            <a:extLst>
              <a:ext uri="{FF2B5EF4-FFF2-40B4-BE49-F238E27FC236}">
                <a16:creationId xmlns:a16="http://schemas.microsoft.com/office/drawing/2014/main" id="{F6551705-FFE8-EB5F-70F4-1EF21101E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5E74D-48A4-368F-573A-93568A8E2708}"/>
              </a:ext>
            </a:extLst>
          </p:cNvPr>
          <p:cNvSpPr>
            <a:spLocks noGrp="1"/>
          </p:cNvSpPr>
          <p:nvPr>
            <p:ph type="sldNum" sz="quarter" idx="12"/>
          </p:nvPr>
        </p:nvSpPr>
        <p:spPr/>
        <p:txBody>
          <a:bodyPr/>
          <a:lstStyle/>
          <a:p>
            <a:fld id="{83EB0E76-8AE9-46AC-972A-C6DA4A0030CA}" type="slidenum">
              <a:rPr lang="en-US" smtClean="0"/>
              <a:t>‹#›</a:t>
            </a:fld>
            <a:endParaRPr lang="en-US"/>
          </a:p>
        </p:txBody>
      </p:sp>
    </p:spTree>
    <p:extLst>
      <p:ext uri="{BB962C8B-B14F-4D97-AF65-F5344CB8AC3E}">
        <p14:creationId xmlns:p14="http://schemas.microsoft.com/office/powerpoint/2010/main" val="176780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26EA1C-A010-6246-8471-15A5C7C142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53EBF5-0A38-FB6A-2E27-EC22EA71D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73CB7-2BA9-4376-D501-6620BB090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61B6E-C199-4133-81B3-854A43EBC52C}" type="datetimeFigureOut">
              <a:rPr lang="en-US" smtClean="0"/>
              <a:t>12/3/2023</a:t>
            </a:fld>
            <a:endParaRPr lang="en-US"/>
          </a:p>
        </p:txBody>
      </p:sp>
      <p:sp>
        <p:nvSpPr>
          <p:cNvPr id="5" name="Footer Placeholder 4">
            <a:extLst>
              <a:ext uri="{FF2B5EF4-FFF2-40B4-BE49-F238E27FC236}">
                <a16:creationId xmlns:a16="http://schemas.microsoft.com/office/drawing/2014/main" id="{1698EA8A-67FE-E2CA-AD4F-CA146302B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9DA8AC-F35F-51CC-CE16-4907959C1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B0E76-8AE9-46AC-972A-C6DA4A0030CA}" type="slidenum">
              <a:rPr lang="en-US" smtClean="0"/>
              <a:t>‹#›</a:t>
            </a:fld>
            <a:endParaRPr lang="en-US"/>
          </a:p>
        </p:txBody>
      </p:sp>
    </p:spTree>
    <p:extLst>
      <p:ext uri="{BB962C8B-B14F-4D97-AF65-F5344CB8AC3E}">
        <p14:creationId xmlns:p14="http://schemas.microsoft.com/office/powerpoint/2010/main" val="255674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A0A9-DA95-E27A-B568-D2C6AC91E7B1}"/>
              </a:ext>
            </a:extLst>
          </p:cNvPr>
          <p:cNvSpPr>
            <a:spLocks noGrp="1"/>
          </p:cNvSpPr>
          <p:nvPr>
            <p:ph type="ctrTitle"/>
          </p:nvPr>
        </p:nvSpPr>
        <p:spPr>
          <a:xfrm>
            <a:off x="1524000" y="1122362"/>
            <a:ext cx="9144000" cy="2770129"/>
          </a:xfrm>
        </p:spPr>
        <p:txBody>
          <a:bodyPr>
            <a:normAutofit fontScale="90000"/>
          </a:bodyPr>
          <a:lstStyle/>
          <a:p>
            <a:r>
              <a:rPr lang="en-US" b="1" i="0" u="none" strike="noStrike" baseline="0" dirty="0">
                <a:solidFill>
                  <a:schemeClr val="bg1"/>
                </a:solidFill>
                <a:latin typeface="Georgia" panose="02040502050405020303" pitchFamily="18" charset="0"/>
                <a:cs typeface="Times New Roman" panose="02020603050405020304" pitchFamily="18" charset="0"/>
              </a:rPr>
              <a:t>Who Are We?</a:t>
            </a:r>
            <a:br>
              <a:rPr lang="en-US" b="1" i="0" u="none" strike="noStrike" baseline="0" dirty="0">
                <a:solidFill>
                  <a:schemeClr val="bg1"/>
                </a:solidFill>
                <a:latin typeface="Georgia" panose="02040502050405020303" pitchFamily="18" charset="0"/>
                <a:cs typeface="Times New Roman" panose="02020603050405020304" pitchFamily="18" charset="0"/>
              </a:rPr>
            </a:br>
            <a:br>
              <a:rPr lang="en-US" sz="5400" b="0" i="0" u="none" strike="noStrike" baseline="0" dirty="0">
                <a:solidFill>
                  <a:schemeClr val="bg1"/>
                </a:solidFill>
                <a:latin typeface="Georgia" panose="02040502050405020303" pitchFamily="18" charset="0"/>
                <a:cs typeface="Times New Roman" panose="02020603050405020304" pitchFamily="18" charset="0"/>
              </a:rPr>
            </a:br>
            <a:r>
              <a:rPr lang="en-US" sz="4800" b="1" i="0" u="none" strike="noStrike" baseline="0" dirty="0">
                <a:solidFill>
                  <a:schemeClr val="bg1"/>
                </a:solidFill>
                <a:effectLst>
                  <a:outerShdw blurRad="38100" dist="38100" dir="2700000" algn="tl">
                    <a:srgbClr val="000000">
                      <a:alpha val="43137"/>
                    </a:srgbClr>
                  </a:outerShdw>
                </a:effectLst>
                <a:latin typeface="Lucida Sans" panose="020B0602030504020204" pitchFamily="34" charset="0"/>
                <a:cs typeface="Times New Roman" panose="02020603050405020304" pitchFamily="18" charset="0"/>
              </a:rPr>
              <a:t>People Who Long For God To Open The Eyes Our Hearts</a:t>
            </a:r>
            <a:endParaRPr lang="en-US" dirty="0">
              <a:solidFill>
                <a:schemeClr val="bg1"/>
              </a:solidFill>
              <a:effectLst>
                <a:outerShdw blurRad="38100" dist="38100" dir="2700000" algn="tl">
                  <a:srgbClr val="000000">
                    <a:alpha val="43137"/>
                  </a:srgbClr>
                </a:outerShdw>
              </a:effectLst>
              <a:latin typeface="Lucida Sans" panose="020B0602030504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C27C2BD8-E103-F623-FFB6-E3F11EAABE9A}"/>
              </a:ext>
            </a:extLst>
          </p:cNvPr>
          <p:cNvSpPr>
            <a:spLocks noGrp="1"/>
          </p:cNvSpPr>
          <p:nvPr>
            <p:ph type="subTitle" idx="1"/>
          </p:nvPr>
        </p:nvSpPr>
        <p:spPr>
          <a:xfrm>
            <a:off x="1524000" y="4563290"/>
            <a:ext cx="9144000" cy="694509"/>
          </a:xfrm>
        </p:spPr>
        <p:txBody>
          <a:bodyPr>
            <a:normAutofit/>
          </a:bodyPr>
          <a:lstStyle/>
          <a:p>
            <a:r>
              <a:rPr lang="en-US" sz="4000" b="1" i="0" u="none" strike="noStrike"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Ephesians 1:15-18a</a:t>
            </a:r>
            <a:endParaRPr lang="en-US" sz="4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894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B2A9B-F5A7-ECE9-5D60-CCD46AAC254F}"/>
              </a:ext>
            </a:extLst>
          </p:cNvPr>
          <p:cNvSpPr txBox="1"/>
          <p:nvPr/>
        </p:nvSpPr>
        <p:spPr>
          <a:xfrm>
            <a:off x="492154" y="1166842"/>
            <a:ext cx="11207691" cy="4524315"/>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“Finally, be strong in the Lord and in the strength of His might. Put on the full armor of God, so that you will be able to stand firm against the schemes of the devil. For our struggle is not against flesh and blood, but against the rulers, against the powers, against the world forces of this darkness, against the spiritual forces of wickedness in the heavenly places.” </a:t>
            </a:r>
          </a:p>
          <a:p>
            <a:endParaRPr lang="en-US" sz="3200" b="1" dirty="0">
              <a:solidFill>
                <a:schemeClr val="bg1"/>
              </a:solidFill>
              <a:effectLst>
                <a:outerShdw blurRad="38100" dist="38100" dir="2700000" algn="tl">
                  <a:srgbClr val="000000">
                    <a:alpha val="43137"/>
                  </a:srgbClr>
                </a:outerShdw>
              </a:effectLst>
              <a:latin typeface="Yu Gothic" panose="020B0400000000000000" pitchFamily="34" charset="-128"/>
            </a:endParaRPr>
          </a:p>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(Ephesians 6:10–12, NASB95)</a:t>
            </a:r>
            <a:endParaRPr lang="en-US" sz="7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8706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B2A9B-F5A7-ECE9-5D60-CCD46AAC254F}"/>
              </a:ext>
            </a:extLst>
          </p:cNvPr>
          <p:cNvSpPr txBox="1"/>
          <p:nvPr/>
        </p:nvSpPr>
        <p:spPr>
          <a:xfrm>
            <a:off x="492154" y="1413063"/>
            <a:ext cx="11207691" cy="4031873"/>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"When Christ, who is our life, is revealed, then you also will be revealed with Him in glory."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(Colossians 3:4,NASB95) </a:t>
            </a:r>
          </a:p>
          <a:p>
            <a:endPar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ndParaRPr>
          </a:p>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"Now to Him who is able to keep you from stumbling, and to make you stand in the presence of His glory blameless with great joy"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(Jude 24,NASB95)</a:t>
            </a:r>
            <a:endParaRPr lang="en-US" sz="3200" b="0" u="none" strike="noStrike" baseline="0" dirty="0">
              <a:solidFill>
                <a:schemeClr val="bg1"/>
              </a:solidFill>
              <a:effectLst>
                <a:outerShdw blurRad="38100" dist="38100" dir="2700000" algn="tl">
                  <a:srgbClr val="000000">
                    <a:alpha val="43137"/>
                  </a:srgbClr>
                </a:outerShdw>
              </a:effectLst>
              <a:latin typeface="Verdana" panose="020B0604030504040204" pitchFamily="34" charset="0"/>
            </a:endParaRPr>
          </a:p>
        </p:txBody>
      </p:sp>
    </p:spTree>
    <p:extLst>
      <p:ext uri="{BB962C8B-B14F-4D97-AF65-F5344CB8AC3E}">
        <p14:creationId xmlns:p14="http://schemas.microsoft.com/office/powerpoint/2010/main" val="1217046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1E9C-E8F4-8270-FFB8-38A417365046}"/>
              </a:ext>
            </a:extLst>
          </p:cNvPr>
          <p:cNvSpPr>
            <a:spLocks noGrp="1"/>
          </p:cNvSpPr>
          <p:nvPr>
            <p:ph type="title"/>
          </p:nvPr>
        </p:nvSpPr>
        <p:spPr>
          <a:xfrm>
            <a:off x="838200" y="271005"/>
            <a:ext cx="10515600" cy="1715588"/>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Lucida Sans" panose="020B0602030504020204" pitchFamily="34" charset="0"/>
              </a:rPr>
              <a:t>People Known For Our Faith In The Lord Jesus?</a:t>
            </a:r>
          </a:p>
        </p:txBody>
      </p:sp>
      <p:sp>
        <p:nvSpPr>
          <p:cNvPr id="4" name="TextBox 3">
            <a:extLst>
              <a:ext uri="{FF2B5EF4-FFF2-40B4-BE49-F238E27FC236}">
                <a16:creationId xmlns:a16="http://schemas.microsoft.com/office/drawing/2014/main" id="{086E8FE5-FF4F-E29D-2505-5099B2FF84F2}"/>
              </a:ext>
            </a:extLst>
          </p:cNvPr>
          <p:cNvSpPr txBox="1"/>
          <p:nvPr/>
        </p:nvSpPr>
        <p:spPr>
          <a:xfrm>
            <a:off x="483765" y="3029401"/>
            <a:ext cx="11224470" cy="2062103"/>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“For this reason I too, having heard of the faith in the Lord Jesus which exists among you . . .” </a:t>
            </a:r>
          </a:p>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(Ephesians 1:15a, NASB95)</a:t>
            </a:r>
            <a:endParaRPr lang="en-US" sz="3200" b="0" u="none" strike="noStrike" baseline="0" dirty="0">
              <a:solidFill>
                <a:schemeClr val="bg1"/>
              </a:solidFill>
              <a:effectLst>
                <a:outerShdw blurRad="38100" dist="38100" dir="2700000" algn="tl">
                  <a:srgbClr val="000000">
                    <a:alpha val="43137"/>
                  </a:srgbClr>
                </a:outerShdw>
              </a:effectLst>
              <a:latin typeface="Verdana" panose="020B0604030504040204" pitchFamily="34" charset="0"/>
            </a:endParaRPr>
          </a:p>
        </p:txBody>
      </p:sp>
    </p:spTree>
    <p:extLst>
      <p:ext uri="{BB962C8B-B14F-4D97-AF65-F5344CB8AC3E}">
        <p14:creationId xmlns:p14="http://schemas.microsoft.com/office/powerpoint/2010/main" val="3034106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1E9C-E8F4-8270-FFB8-38A417365046}"/>
              </a:ext>
            </a:extLst>
          </p:cNvPr>
          <p:cNvSpPr>
            <a:spLocks noGrp="1"/>
          </p:cNvSpPr>
          <p:nvPr>
            <p:ph type="title"/>
          </p:nvPr>
        </p:nvSpPr>
        <p:spPr>
          <a:xfrm>
            <a:off x="838200" y="271005"/>
            <a:ext cx="10515600" cy="1715588"/>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latin typeface="Lucida Sans" panose="020B0602030504020204" pitchFamily="34" charset="0"/>
              </a:rPr>
              <a:t>People Known For Our Love For All The Saints?</a:t>
            </a:r>
          </a:p>
        </p:txBody>
      </p:sp>
      <p:sp>
        <p:nvSpPr>
          <p:cNvPr id="4" name="TextBox 3">
            <a:extLst>
              <a:ext uri="{FF2B5EF4-FFF2-40B4-BE49-F238E27FC236}">
                <a16:creationId xmlns:a16="http://schemas.microsoft.com/office/drawing/2014/main" id="{086E8FE5-FF4F-E29D-2505-5099B2FF84F2}"/>
              </a:ext>
            </a:extLst>
          </p:cNvPr>
          <p:cNvSpPr txBox="1"/>
          <p:nvPr/>
        </p:nvSpPr>
        <p:spPr>
          <a:xfrm>
            <a:off x="483765" y="3029401"/>
            <a:ext cx="11224470" cy="3046988"/>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“For this reason I too, having heard of the faith in the Lord Jesus which exists among you and your love for all the saints, do not cease giving thanks for you, while making mention of you in my prayers.” </a:t>
            </a:r>
          </a:p>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(Ephesians 1:15-16, NASB95)</a:t>
            </a:r>
            <a:endParaRPr lang="en-US" sz="3200" b="0" u="none" strike="noStrike" baseline="0" dirty="0">
              <a:solidFill>
                <a:schemeClr val="bg1"/>
              </a:solidFill>
              <a:effectLst>
                <a:outerShdw blurRad="38100" dist="38100" dir="2700000" algn="tl">
                  <a:srgbClr val="000000">
                    <a:alpha val="43137"/>
                  </a:srgbClr>
                </a:outerShdw>
              </a:effectLst>
              <a:latin typeface="Verdana" panose="020B0604030504040204" pitchFamily="34" charset="0"/>
            </a:endParaRPr>
          </a:p>
        </p:txBody>
      </p:sp>
    </p:spTree>
    <p:extLst>
      <p:ext uri="{BB962C8B-B14F-4D97-AF65-F5344CB8AC3E}">
        <p14:creationId xmlns:p14="http://schemas.microsoft.com/office/powerpoint/2010/main" val="504157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1E9C-E8F4-8270-FFB8-38A417365046}"/>
              </a:ext>
            </a:extLst>
          </p:cNvPr>
          <p:cNvSpPr>
            <a:spLocks noGrp="1"/>
          </p:cNvSpPr>
          <p:nvPr>
            <p:ph type="title"/>
          </p:nvPr>
        </p:nvSpPr>
        <p:spPr/>
        <p:txBody>
          <a:bodyPr>
            <a:normAutofit fontScale="90000"/>
          </a:bodyPr>
          <a:lstStyle/>
          <a:p>
            <a:pPr algn="ctr"/>
            <a:r>
              <a:rPr lang="en-US" sz="4800" b="1" dirty="0">
                <a:solidFill>
                  <a:schemeClr val="bg1"/>
                </a:solidFill>
                <a:effectLst>
                  <a:outerShdw blurRad="38100" dist="38100" dir="2700000" algn="tl">
                    <a:srgbClr val="000000">
                      <a:alpha val="43137"/>
                    </a:srgbClr>
                  </a:outerShdw>
                </a:effectLst>
                <a:latin typeface="Lucida Sans" panose="020B0602030504020204" pitchFamily="34" charset="0"/>
              </a:rPr>
              <a:t>This Precious Knowledge Includes . . .</a:t>
            </a:r>
          </a:p>
        </p:txBody>
      </p:sp>
      <p:sp>
        <p:nvSpPr>
          <p:cNvPr id="7" name="Content Placeholder 6">
            <a:extLst>
              <a:ext uri="{FF2B5EF4-FFF2-40B4-BE49-F238E27FC236}">
                <a16:creationId xmlns:a16="http://schemas.microsoft.com/office/drawing/2014/main" id="{05E65CD3-64AC-D0D3-CFA6-700B290DBF79}"/>
              </a:ext>
            </a:extLst>
          </p:cNvPr>
          <p:cNvSpPr>
            <a:spLocks noGrp="1"/>
          </p:cNvSpPr>
          <p:nvPr>
            <p:ph idx="1"/>
          </p:nvPr>
        </p:nvSpPr>
        <p:spPr>
          <a:xfrm>
            <a:off x="838200" y="1825625"/>
            <a:ext cx="10515600" cy="967909"/>
          </a:xfrm>
        </p:spPr>
        <p:txBody>
          <a:bodyPr>
            <a:normAutofit/>
          </a:bodyPr>
          <a:lstStyle/>
          <a:p>
            <a:r>
              <a:rPr lang="en-US" sz="4000" dirty="0">
                <a:solidFill>
                  <a:schemeClr val="bg1"/>
                </a:solidFill>
                <a:effectLst>
                  <a:outerShdw blurRad="38100" dist="38100" dir="2700000" algn="tl">
                    <a:srgbClr val="000000">
                      <a:alpha val="43137"/>
                    </a:srgbClr>
                  </a:outerShdw>
                </a:effectLst>
                <a:latin typeface="Bahnschrift SemiBold" panose="020B0502040204020203" pitchFamily="34" charset="0"/>
              </a:rPr>
              <a:t>“The Hope Of His Calling”</a:t>
            </a:r>
          </a:p>
        </p:txBody>
      </p:sp>
      <p:sp>
        <p:nvSpPr>
          <p:cNvPr id="4" name="TextBox 3">
            <a:extLst>
              <a:ext uri="{FF2B5EF4-FFF2-40B4-BE49-F238E27FC236}">
                <a16:creationId xmlns:a16="http://schemas.microsoft.com/office/drawing/2014/main" id="{086E8FE5-FF4F-E29D-2505-5099B2FF84F2}"/>
              </a:ext>
            </a:extLst>
          </p:cNvPr>
          <p:cNvSpPr txBox="1"/>
          <p:nvPr/>
        </p:nvSpPr>
        <p:spPr>
          <a:xfrm>
            <a:off x="763047" y="3881448"/>
            <a:ext cx="10665903" cy="2062103"/>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“I pray that the eyes of your heart may be enlightened, so that you will know what is the hope of His calling”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(Ephesians 1:18a, NASB95)</a:t>
            </a:r>
            <a:endParaRPr lang="en-US" sz="239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6174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6E8FE5-FF4F-E29D-2505-5099B2FF84F2}"/>
              </a:ext>
            </a:extLst>
          </p:cNvPr>
          <p:cNvSpPr txBox="1"/>
          <p:nvPr/>
        </p:nvSpPr>
        <p:spPr>
          <a:xfrm>
            <a:off x="387531" y="597618"/>
            <a:ext cx="11416937" cy="2554545"/>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“For in hope we have been saved, but hope that is seen is not hope; for who hopes for what he already sees? But if we hope for what we do not see, with perseverance we wait eagerly for it.”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(Romans 8:24–25, NASB95)</a:t>
            </a:r>
            <a:endParaRPr lang="en-US" sz="239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986732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1E9C-E8F4-8270-FFB8-38A417365046}"/>
              </a:ext>
            </a:extLst>
          </p:cNvPr>
          <p:cNvSpPr>
            <a:spLocks noGrp="1"/>
          </p:cNvSpPr>
          <p:nvPr>
            <p:ph type="title"/>
          </p:nvPr>
        </p:nvSpPr>
        <p:spPr/>
        <p:txBody>
          <a:bodyPr>
            <a:normAutofit fontScale="90000"/>
          </a:bodyPr>
          <a:lstStyle/>
          <a:p>
            <a:pPr algn="ctr"/>
            <a:r>
              <a:rPr lang="en-US" sz="4800" b="1" dirty="0">
                <a:solidFill>
                  <a:schemeClr val="bg1"/>
                </a:solidFill>
                <a:effectLst>
                  <a:outerShdw blurRad="38100" dist="38100" dir="2700000" algn="tl">
                    <a:srgbClr val="000000">
                      <a:alpha val="43137"/>
                    </a:srgbClr>
                  </a:outerShdw>
                </a:effectLst>
                <a:latin typeface="Lucida Sans" panose="020B0602030504020204" pitchFamily="34" charset="0"/>
              </a:rPr>
              <a:t>This Precious Knowledge Includes . . .</a:t>
            </a:r>
          </a:p>
        </p:txBody>
      </p:sp>
      <p:sp>
        <p:nvSpPr>
          <p:cNvPr id="7" name="Content Placeholder 6">
            <a:extLst>
              <a:ext uri="{FF2B5EF4-FFF2-40B4-BE49-F238E27FC236}">
                <a16:creationId xmlns:a16="http://schemas.microsoft.com/office/drawing/2014/main" id="{05E65CD3-64AC-D0D3-CFA6-700B290DBF79}"/>
              </a:ext>
            </a:extLst>
          </p:cNvPr>
          <p:cNvSpPr>
            <a:spLocks noGrp="1"/>
          </p:cNvSpPr>
          <p:nvPr>
            <p:ph idx="1"/>
          </p:nvPr>
        </p:nvSpPr>
        <p:spPr>
          <a:xfrm>
            <a:off x="838200" y="1825625"/>
            <a:ext cx="10515600" cy="1479637"/>
          </a:xfrm>
        </p:spPr>
        <p:txBody>
          <a:bodyPr>
            <a:normAutofit/>
          </a:bodyPr>
          <a:lstStyle/>
          <a:p>
            <a:r>
              <a:rPr lang="en-US" sz="4000" dirty="0">
                <a:solidFill>
                  <a:schemeClr val="bg1"/>
                </a:solidFill>
                <a:effectLst>
                  <a:outerShdw blurRad="38100" dist="38100" dir="2700000" algn="tl">
                    <a:srgbClr val="000000">
                      <a:alpha val="43137"/>
                    </a:srgbClr>
                  </a:outerShdw>
                </a:effectLst>
                <a:latin typeface="Bahnschrift SemiBold" panose="020B0502040204020203" pitchFamily="34" charset="0"/>
              </a:rPr>
              <a:t>“The Riches of the Glory of His Inheritance In The Saints” (v. 18c)</a:t>
            </a:r>
          </a:p>
        </p:txBody>
      </p:sp>
      <p:sp>
        <p:nvSpPr>
          <p:cNvPr id="4" name="TextBox 3">
            <a:extLst>
              <a:ext uri="{FF2B5EF4-FFF2-40B4-BE49-F238E27FC236}">
                <a16:creationId xmlns:a16="http://schemas.microsoft.com/office/drawing/2014/main" id="{086E8FE5-FF4F-E29D-2505-5099B2FF84F2}"/>
              </a:ext>
            </a:extLst>
          </p:cNvPr>
          <p:cNvSpPr txBox="1"/>
          <p:nvPr/>
        </p:nvSpPr>
        <p:spPr>
          <a:xfrm>
            <a:off x="763047" y="3881448"/>
            <a:ext cx="10665903" cy="2554545"/>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“I pray that the eyes of your heart may be enlightened, so that you will know what is the hope of His calling, the riches of the glory of His inheritance in the saints”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(Ephesians 1:18, NASB95)</a:t>
            </a:r>
            <a:endParaRPr lang="en-US" sz="239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196824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B2A9B-F5A7-ECE9-5D60-CCD46AAC254F}"/>
              </a:ext>
            </a:extLst>
          </p:cNvPr>
          <p:cNvSpPr txBox="1"/>
          <p:nvPr/>
        </p:nvSpPr>
        <p:spPr>
          <a:xfrm>
            <a:off x="954842" y="453005"/>
            <a:ext cx="10282315" cy="2554545"/>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“the Holy Spirit of promise . . . is given as a pledge of our inheritance, with a view to the redemption of God’s own possession, to the praise of His glory.”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(Ephesians 1:13,14, NASB95)</a:t>
            </a:r>
            <a:endParaRPr lang="en-US"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9720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B2A9B-F5A7-ECE9-5D60-CCD46AAC254F}"/>
              </a:ext>
            </a:extLst>
          </p:cNvPr>
          <p:cNvSpPr txBox="1"/>
          <p:nvPr/>
        </p:nvSpPr>
        <p:spPr>
          <a:xfrm>
            <a:off x="492154" y="402672"/>
            <a:ext cx="11207691" cy="2554545"/>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	"I prayed to the Lord and said, ‘O Lord God, do not destroy Your people, even Your inheritance, whom You have redeemed through Your greatness, whom You have brought out of Egypt with a mighty hand."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rPr>
              <a:t>(Deuteronomy 9:26,NASB95) </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7169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1E9C-E8F4-8270-FFB8-38A417365046}"/>
              </a:ext>
            </a:extLst>
          </p:cNvPr>
          <p:cNvSpPr>
            <a:spLocks noGrp="1"/>
          </p:cNvSpPr>
          <p:nvPr>
            <p:ph type="title"/>
          </p:nvPr>
        </p:nvSpPr>
        <p:spPr/>
        <p:txBody>
          <a:bodyPr>
            <a:normAutofit fontScale="90000"/>
          </a:bodyPr>
          <a:lstStyle/>
          <a:p>
            <a:pPr algn="ctr"/>
            <a:r>
              <a:rPr lang="en-US" sz="4800" b="1" dirty="0">
                <a:solidFill>
                  <a:schemeClr val="bg1"/>
                </a:solidFill>
                <a:effectLst>
                  <a:outerShdw blurRad="38100" dist="38100" dir="2700000" algn="tl">
                    <a:srgbClr val="000000">
                      <a:alpha val="43137"/>
                    </a:srgbClr>
                  </a:outerShdw>
                </a:effectLst>
                <a:latin typeface="Lucida Sans" panose="020B0602030504020204" pitchFamily="34" charset="0"/>
              </a:rPr>
              <a:t>This Precious Knowledge Includes . . .</a:t>
            </a:r>
          </a:p>
        </p:txBody>
      </p:sp>
      <p:sp>
        <p:nvSpPr>
          <p:cNvPr id="7" name="Content Placeholder 6">
            <a:extLst>
              <a:ext uri="{FF2B5EF4-FFF2-40B4-BE49-F238E27FC236}">
                <a16:creationId xmlns:a16="http://schemas.microsoft.com/office/drawing/2014/main" id="{05E65CD3-64AC-D0D3-CFA6-700B290DBF79}"/>
              </a:ext>
            </a:extLst>
          </p:cNvPr>
          <p:cNvSpPr>
            <a:spLocks noGrp="1"/>
          </p:cNvSpPr>
          <p:nvPr>
            <p:ph idx="1"/>
          </p:nvPr>
        </p:nvSpPr>
        <p:spPr>
          <a:xfrm>
            <a:off x="838200" y="1825625"/>
            <a:ext cx="10515600" cy="1479637"/>
          </a:xfrm>
        </p:spPr>
        <p:txBody>
          <a:bodyPr>
            <a:normAutofit/>
          </a:bodyPr>
          <a:lstStyle/>
          <a:p>
            <a:r>
              <a:rPr lang="en-US" sz="4000" dirty="0">
                <a:solidFill>
                  <a:schemeClr val="bg1"/>
                </a:solidFill>
                <a:effectLst>
                  <a:outerShdw blurRad="38100" dist="38100" dir="2700000" algn="tl">
                    <a:srgbClr val="000000">
                      <a:alpha val="43137"/>
                    </a:srgbClr>
                  </a:outerShdw>
                </a:effectLst>
                <a:latin typeface="Bahnschrift SemiBold" panose="020B0502040204020203" pitchFamily="34" charset="0"/>
              </a:rPr>
              <a:t>“The Surpassing Greatness Of His Power Toward Us Who Believe” (v. 19a)</a:t>
            </a:r>
          </a:p>
        </p:txBody>
      </p:sp>
      <p:sp>
        <p:nvSpPr>
          <p:cNvPr id="4" name="TextBox 3">
            <a:extLst>
              <a:ext uri="{FF2B5EF4-FFF2-40B4-BE49-F238E27FC236}">
                <a16:creationId xmlns:a16="http://schemas.microsoft.com/office/drawing/2014/main" id="{086E8FE5-FF4F-E29D-2505-5099B2FF84F2}"/>
              </a:ext>
            </a:extLst>
          </p:cNvPr>
          <p:cNvSpPr txBox="1"/>
          <p:nvPr/>
        </p:nvSpPr>
        <p:spPr>
          <a:xfrm>
            <a:off x="534099" y="3629778"/>
            <a:ext cx="11123802" cy="3046988"/>
          </a:xfrm>
          <a:prstGeom prst="rect">
            <a:avLst/>
          </a:prstGeom>
          <a:noFill/>
        </p:spPr>
        <p:txBody>
          <a:bodyPr wrap="square" rtlCol="0">
            <a:spAutoFit/>
          </a:bodyPr>
          <a:lstStyle/>
          <a:p>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“I pray that the eyes of your heart may be enlightened, so that you will know what is the hope of His calling, the riches of the glory of His inheritance in the saints, and what is the surpassing greatness of His power toward us who believe.” </a:t>
            </a:r>
          </a:p>
          <a:p>
            <a:r>
              <a:rPr lang="en-US" sz="32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					</a:t>
            </a:r>
            <a:r>
              <a:rPr lang="en-US" sz="3200" b="1" u="none" strike="noStrike" baseline="0"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rPr>
              <a:t>(Ephesians 1:18-19, NASB95)</a:t>
            </a:r>
            <a:endParaRPr lang="en-US" sz="23900" b="1" dirty="0">
              <a:solidFill>
                <a:schemeClr val="bg1"/>
              </a:solidFill>
              <a:effectLst>
                <a:outerShdw blurRad="38100" dist="38100" dir="2700000" algn="tl">
                  <a:srgbClr val="000000">
                    <a:alpha val="43137"/>
                  </a:srgbClr>
                </a:outerShdw>
              </a:effectLst>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77148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686</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Yu Gothic</vt:lpstr>
      <vt:lpstr>Arial</vt:lpstr>
      <vt:lpstr>Bahnschrift SemiBold</vt:lpstr>
      <vt:lpstr>Calibri</vt:lpstr>
      <vt:lpstr>Calibri Light</vt:lpstr>
      <vt:lpstr>Georgia</vt:lpstr>
      <vt:lpstr>Lucida Sans</vt:lpstr>
      <vt:lpstr>Verdana</vt:lpstr>
      <vt:lpstr>Office Theme</vt:lpstr>
      <vt:lpstr>Who Are We?  People Who Long For God To Open The Eyes Our Hearts</vt:lpstr>
      <vt:lpstr>People Known For Our Faith In The Lord Jesus?</vt:lpstr>
      <vt:lpstr>People Known For Our Love For All The Saints?</vt:lpstr>
      <vt:lpstr>This Precious Knowledge Includes . . .</vt:lpstr>
      <vt:lpstr>PowerPoint Presentation</vt:lpstr>
      <vt:lpstr>This Precious Knowledge Includes . . .</vt:lpstr>
      <vt:lpstr>PowerPoint Presentation</vt:lpstr>
      <vt:lpstr>PowerPoint Presentation</vt:lpstr>
      <vt:lpstr>This Precious Knowledge Includes . .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Are We?  Those Blessed By God</dc:title>
  <dc:creator>Becky Keele</dc:creator>
  <cp:lastModifiedBy>Becky Keele</cp:lastModifiedBy>
  <cp:revision>7</cp:revision>
  <cp:lastPrinted>2023-11-05T22:18:40Z</cp:lastPrinted>
  <dcterms:created xsi:type="dcterms:W3CDTF">2023-10-29T20:53:55Z</dcterms:created>
  <dcterms:modified xsi:type="dcterms:W3CDTF">2023-12-03T22:26:16Z</dcterms:modified>
</cp:coreProperties>
</file>