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72B7-4EAA-7817-9F37-70D7D2E98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D18495-7E59-117E-7950-D48B1BD701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985D53-596C-A9AA-213E-FDAAB9209DBB}"/>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2AF64649-C6AC-A661-D44B-45B31418C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08344-79F6-C013-2AD0-F6DF6B1145FA}"/>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33004905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D6E1-7CB6-AD91-201B-51C57AF33E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3CD707-68D8-E1C5-109F-79CD5362D7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23BFE-7A57-A420-3998-9EE1AABD6DB7}"/>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0F94110D-9EDF-473A-15CA-0192DB9EB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0079E-D64E-5466-8AAE-CAB6E8D7ADB5}"/>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21504442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9817F9-7A45-0161-C9B2-54F4090834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E9B935-6236-9B0C-C29A-AF5C27272B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7F38D-FD4F-6B0D-C575-875E400181E0}"/>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2EF0E9A8-EE1E-EA30-7876-37E5FAA3B6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AAFD2-4D35-2080-5D83-F550A0DABA9C}"/>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14039670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97773-3795-96B5-D6C4-68A997C418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E2CD99-DED1-8606-4DAD-280F46432D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1129D-E29B-1AA6-078D-C8C37ADFF12E}"/>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1EB5BD75-F4EB-4556-414C-A45B28707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5CA470-FB6A-2D08-A3E8-5A29A366F556}"/>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21796984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8E2D-6292-CB23-17FD-2274C07929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981D7B-517B-D8AC-AD80-4ED319CC80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C4BCC7-9475-5B17-0D4B-39179DC8AEE9}"/>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AFF6E3D9-8B00-A19B-7191-62B9AB004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0A21B7-B2D2-6ACC-2648-5A84801D060A}"/>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40841980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9E49-1F4E-5192-F6CE-62CED82F3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2CF8B9-5B93-C665-6FC4-D508F057EC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ACA91B-620D-4424-5957-75FD5E6A66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840523-0995-2F66-F085-CDD4B6398E8E}"/>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6" name="Footer Placeholder 5">
            <a:extLst>
              <a:ext uri="{FF2B5EF4-FFF2-40B4-BE49-F238E27FC236}">
                <a16:creationId xmlns:a16="http://schemas.microsoft.com/office/drawing/2014/main" id="{E82A47F8-D11C-9B80-54EC-E94425D52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8622D1-C259-10B6-71DB-6ADE028B33A4}"/>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8326292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08FF1-82EF-8D4D-E060-A7C9E2C96B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8C5C15-5218-FCE2-6A6D-D346039EDB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C8CEB1-A9B2-234D-BE6D-6DF5D4B5F6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007E0-F5AD-0240-55D2-EED7CFAC65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01835-A2D1-9CD5-7D3C-B0AD7DDA41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F47AF8-4AC2-4673-6274-16D275316216}"/>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8" name="Footer Placeholder 7">
            <a:extLst>
              <a:ext uri="{FF2B5EF4-FFF2-40B4-BE49-F238E27FC236}">
                <a16:creationId xmlns:a16="http://schemas.microsoft.com/office/drawing/2014/main" id="{5DAAD7DE-2FED-A488-3CB6-3FBA20B8B0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BA1BDC-0DA8-54C2-EA74-28E31C917ED0}"/>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8720713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5E3C-F672-B4BF-7D56-182FAA0978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EFD79-47A2-134D-E4F6-37268C299B32}"/>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4" name="Footer Placeholder 3">
            <a:extLst>
              <a:ext uri="{FF2B5EF4-FFF2-40B4-BE49-F238E27FC236}">
                <a16:creationId xmlns:a16="http://schemas.microsoft.com/office/drawing/2014/main" id="{4E6F0432-94E0-32E3-6038-A06A606242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E77F4-A897-00B4-9ED8-98F5AFA9A969}"/>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9242102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4BCA1E-0C51-9A21-F9D8-019AE42E3DE4}"/>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3" name="Footer Placeholder 2">
            <a:extLst>
              <a:ext uri="{FF2B5EF4-FFF2-40B4-BE49-F238E27FC236}">
                <a16:creationId xmlns:a16="http://schemas.microsoft.com/office/drawing/2014/main" id="{C84B22BD-31C0-74C8-C09A-00EF593CDD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7F730A-CD8C-3861-DA27-CAEEE24000A1}"/>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2472672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25335-6865-7F6C-0A00-673AB3A7B2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FE771A-9C8D-4087-6331-63DEBEFE9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8BE3F0-EDE7-E38E-CB64-E438D4649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385C8-5D80-9177-40C9-E03DBB253672}"/>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6" name="Footer Placeholder 5">
            <a:extLst>
              <a:ext uri="{FF2B5EF4-FFF2-40B4-BE49-F238E27FC236}">
                <a16:creationId xmlns:a16="http://schemas.microsoft.com/office/drawing/2014/main" id="{D6923300-9AE4-1CC4-6208-C4D730E92D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BEEE71-C355-7313-5415-39F1A05108F6}"/>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3614300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FF9EA-826B-0DCF-C146-CCFC05639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9E2341-F33A-DCB9-E8AA-DEAA777A0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25ECB4-BD48-F8E4-6623-8BD64AF6F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BC166-1FF1-69B3-01EC-15AD46D0D6CB}"/>
              </a:ext>
            </a:extLst>
          </p:cNvPr>
          <p:cNvSpPr>
            <a:spLocks noGrp="1"/>
          </p:cNvSpPr>
          <p:nvPr>
            <p:ph type="dt" sz="half" idx="10"/>
          </p:nvPr>
        </p:nvSpPr>
        <p:spPr/>
        <p:txBody>
          <a:bodyPr/>
          <a:lstStyle/>
          <a:p>
            <a:fld id="{561F8844-59CA-420B-A10E-A3603ACD2A6D}" type="datetimeFigureOut">
              <a:rPr lang="en-US" smtClean="0"/>
              <a:t>10/12/2022</a:t>
            </a:fld>
            <a:endParaRPr lang="en-US"/>
          </a:p>
        </p:txBody>
      </p:sp>
      <p:sp>
        <p:nvSpPr>
          <p:cNvPr id="6" name="Footer Placeholder 5">
            <a:extLst>
              <a:ext uri="{FF2B5EF4-FFF2-40B4-BE49-F238E27FC236}">
                <a16:creationId xmlns:a16="http://schemas.microsoft.com/office/drawing/2014/main" id="{BEF4AB89-062A-049E-159B-867EF775AC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3F70F-40BD-4053-1BB8-6643CCE894CB}"/>
              </a:ext>
            </a:extLst>
          </p:cNvPr>
          <p:cNvSpPr>
            <a:spLocks noGrp="1"/>
          </p:cNvSpPr>
          <p:nvPr>
            <p:ph type="sldNum" sz="quarter" idx="12"/>
          </p:nvPr>
        </p:nvSpPr>
        <p:spPr/>
        <p:txBody>
          <a:bodyPr/>
          <a:lstStyle/>
          <a:p>
            <a:fld id="{0E1F4EBD-92F0-46D0-BBC4-86327EFC3609}" type="slidenum">
              <a:rPr lang="en-US" smtClean="0"/>
              <a:t>‹#›</a:t>
            </a:fld>
            <a:endParaRPr lang="en-US"/>
          </a:p>
        </p:txBody>
      </p:sp>
    </p:spTree>
    <p:extLst>
      <p:ext uri="{BB962C8B-B14F-4D97-AF65-F5344CB8AC3E}">
        <p14:creationId xmlns:p14="http://schemas.microsoft.com/office/powerpoint/2010/main" val="311907601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DD1887-65C1-723D-E9F7-7026D20E9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9EDEA-D2A3-14B0-E425-8F25AEB721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62D4F-FCD0-276C-CD93-3908E8B3A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F8844-59CA-420B-A10E-A3603ACD2A6D}" type="datetimeFigureOut">
              <a:rPr lang="en-US" smtClean="0"/>
              <a:t>10/12/2022</a:t>
            </a:fld>
            <a:endParaRPr lang="en-US"/>
          </a:p>
        </p:txBody>
      </p:sp>
      <p:sp>
        <p:nvSpPr>
          <p:cNvPr id="5" name="Footer Placeholder 4">
            <a:extLst>
              <a:ext uri="{FF2B5EF4-FFF2-40B4-BE49-F238E27FC236}">
                <a16:creationId xmlns:a16="http://schemas.microsoft.com/office/drawing/2014/main" id="{6DE482BC-007D-3037-8BE5-9DA198076C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BA6BC4-CAB7-4B66-56BB-BD614E850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F4EBD-92F0-46D0-BBC4-86327EFC3609}" type="slidenum">
              <a:rPr lang="en-US" smtClean="0"/>
              <a:t>‹#›</a:t>
            </a:fld>
            <a:endParaRPr lang="en-US"/>
          </a:p>
        </p:txBody>
      </p:sp>
    </p:spTree>
    <p:extLst>
      <p:ext uri="{BB962C8B-B14F-4D97-AF65-F5344CB8AC3E}">
        <p14:creationId xmlns:p14="http://schemas.microsoft.com/office/powerpoint/2010/main" val="2632120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DC7B-7544-576B-59CE-2CC429EBB2FE}"/>
              </a:ext>
            </a:extLst>
          </p:cNvPr>
          <p:cNvSpPr>
            <a:spLocks noGrp="1"/>
          </p:cNvSpPr>
          <p:nvPr>
            <p:ph type="ctrTitle"/>
          </p:nvPr>
        </p:nvSpPr>
        <p:spPr/>
        <p:txBody>
          <a:bodyPr>
            <a:normAutofit/>
          </a:bodyPr>
          <a:lstStyle/>
          <a:p>
            <a:r>
              <a:rPr lang="en-US" b="1" i="0" u="none" strike="noStrike" baseline="0" dirty="0">
                <a:solidFill>
                  <a:schemeClr val="bg1"/>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Where Am I Going With My Life?</a:t>
            </a:r>
            <a:endParaRPr lang="en-US" sz="23900" dirty="0">
              <a:solidFill>
                <a:schemeClr val="bg1"/>
              </a:solidFill>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D915056-894B-6875-1AF7-7366FC2E2440}"/>
              </a:ext>
            </a:extLst>
          </p:cNvPr>
          <p:cNvSpPr>
            <a:spLocks noGrp="1"/>
          </p:cNvSpPr>
          <p:nvPr>
            <p:ph type="subTitle" idx="1"/>
          </p:nvPr>
        </p:nvSpPr>
        <p:spPr>
          <a:xfrm>
            <a:off x="1524000" y="4085438"/>
            <a:ext cx="9144000" cy="1172361"/>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Ecclesiastes 4:1-16</a:t>
            </a:r>
            <a:endParaRPr 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6199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The Nature Of Our Labor, Or Lack Thereof</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1942616"/>
            <a:ext cx="10515600" cy="78544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Selfish Man</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360727" y="2858658"/>
            <a:ext cx="11409027" cy="4031873"/>
          </a:xfrm>
          <a:prstGeom prst="rect">
            <a:avLst/>
          </a:prstGeom>
          <a:noFill/>
        </p:spPr>
        <p:txBody>
          <a:bodyPr wrap="square" rtlCol="0">
            <a:sp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“Then I looked again at vanity under the sun. There was a certain man without a dependent, having neither a son nor a brother, yet there was no end to all his labor. Indeed, his eyes were not satisfied with riches and he never asked, “And for whom am I laboring and depriving myself of pleasure?” This too is vanity and it is a grievous task.”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(Ecclesiastes 4:7–8, NASB95)</a:t>
            </a:r>
            <a:endParaRPr lang="en-US" sz="239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4585746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Two Are Better Than One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85531"/>
            <a:ext cx="10515600" cy="78544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In Work</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1159078" y="4129937"/>
            <a:ext cx="9873843" cy="2062103"/>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“Two are better than one because they have a good return for their labor.” </a:t>
            </a:r>
          </a:p>
          <a:p>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ndParaRP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4:9, NASB95)</a:t>
            </a:r>
            <a:endParaRPr lang="en-US" sz="496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2274064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Two Are Better Than One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85531"/>
            <a:ext cx="10515600" cy="78544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In Difficulty</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1159078" y="3752433"/>
            <a:ext cx="9873843" cy="2554545"/>
          </a:xfrm>
          <a:prstGeom prst="rect">
            <a:avLst/>
          </a:prstGeom>
          <a:noFill/>
        </p:spPr>
        <p:txBody>
          <a:bodyPr wrap="square" rtlCol="0">
            <a:sp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“For if either of them falls, the one will lift up his companion. But woe to the one who falls when there is not another to lift him up.” </a:t>
            </a:r>
          </a:p>
          <a:p>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ndParaRP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4:10, NASB95)</a:t>
            </a:r>
            <a:endParaRPr lang="en-US" sz="1028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2113692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Two Are Better Than One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85531"/>
            <a:ext cx="10515600" cy="78544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In Warmth</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1159078" y="3752433"/>
            <a:ext cx="9873843" cy="2062103"/>
          </a:xfrm>
          <a:prstGeom prst="rect">
            <a:avLst/>
          </a:prstGeom>
          <a:noFill/>
        </p:spPr>
        <p:txBody>
          <a:bodyPr wrap="square" rtlCol="0">
            <a:sp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“Furthermore, if two lie down together they keep warm, but how can one be warm alone?” </a:t>
            </a:r>
          </a:p>
          <a:p>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ndParaRP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4:11, NASB95)</a:t>
            </a:r>
            <a:endParaRPr lang="en-US" sz="21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88271071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Two Are Better Than One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85531"/>
            <a:ext cx="10515600" cy="78544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In Security</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1105249" y="3752433"/>
            <a:ext cx="9981502" cy="2554545"/>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“And if one can overpower him who is alone, two can resist him.  A cord of three strands is not quickly torn apart.” </a:t>
            </a:r>
          </a:p>
          <a:p>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ndParaRP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4:12, NASB95)</a:t>
            </a:r>
            <a:endParaRPr lang="en-US" sz="4000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0303723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555954"/>
          </a:xfrm>
        </p:spPr>
        <p:txBody>
          <a:bodyPr>
            <a:normAutofit/>
          </a:bodyPr>
          <a:lstStyle/>
          <a:p>
            <a:pPr algn="ctr"/>
            <a:r>
              <a:rPr lang="en-US" sz="48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The Transitory Nature Of Fame And Prestige</a:t>
            </a:r>
            <a:endParaRPr lang="en-US" sz="96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508932" y="1736176"/>
            <a:ext cx="11174135" cy="5016758"/>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“A poor yet wise lad is better than an old and foolish king who no longer knows how to receive instruction. For he has come out of prison to become king, even though he was born poor in his kingdom. I have seen all the living under the sun throng to the side of the second lad who replaces him. There is no end to all the people, to all who were before them, and even the ones who will come later will not be happy with him, for this too is vanity and striving after wind.”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(Ecclesiastes 4:13–16, NASB95)</a:t>
            </a:r>
            <a:endParaRPr lang="en-US" sz="4000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7399727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05066"/>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Solomon’s Conclusion</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85530"/>
            <a:ext cx="10515600" cy="4273993"/>
          </a:xfrm>
        </p:spPr>
        <p:txBody>
          <a:bodyPr>
            <a:norm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“This too is vanity and striving after the wind.” 				(Ecclesiastes 4:16b, NASB95)</a:t>
            </a:r>
            <a:br>
              <a:rPr lang="en-US" sz="1800" b="1" i="1" u="none" strike="noStrike" baseline="0" dirty="0">
                <a:solidFill>
                  <a:schemeClr val="bg1"/>
                </a:solidFill>
                <a:latin typeface="Yu Gothic" panose="020B0400000000000000" pitchFamily="34" charset="-128"/>
              </a:rPr>
            </a:br>
            <a:endParaRPr lang="en-US" sz="1800" b="1" i="1" u="none" strike="noStrike" baseline="0" dirty="0">
              <a:solidFill>
                <a:schemeClr val="bg1"/>
              </a:solidFill>
              <a:latin typeface="Yu Gothic" panose="020B0400000000000000" pitchFamily="34" charset="-128"/>
            </a:endParaRPr>
          </a:p>
          <a:p>
            <a:r>
              <a:rPr lang="en-US" sz="3600" dirty="0">
                <a:solidFill>
                  <a:schemeClr val="bg1"/>
                </a:solidFill>
                <a:effectLst>
                  <a:outerShdw blurRad="38100" dist="38100" dir="2700000" algn="tl">
                    <a:srgbClr val="000000">
                      <a:alpha val="43137"/>
                    </a:srgbClr>
                  </a:outerShdw>
                </a:effectLst>
                <a:latin typeface="Bahnschrift SemiBold" panose="020B0502040204020203" pitchFamily="34" charset="0"/>
              </a:rPr>
              <a:t>Two truths:</a:t>
            </a:r>
            <a:br>
              <a:rPr lang="en-US" sz="3600" dirty="0">
                <a:solidFill>
                  <a:schemeClr val="bg1"/>
                </a:solidFill>
                <a:effectLst>
                  <a:outerShdw blurRad="38100" dist="38100" dir="2700000" algn="tl">
                    <a:srgbClr val="000000">
                      <a:alpha val="43137"/>
                    </a:srgbClr>
                  </a:outerShdw>
                </a:effectLst>
                <a:latin typeface="Bahnschrift SemiBold" panose="020B0502040204020203" pitchFamily="34" charset="0"/>
              </a:rPr>
            </a:br>
            <a:endParaRPr lang="en-US" sz="36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a:p>
            <a:pPr lvl="1"/>
            <a:r>
              <a:rPr lang="en-US" sz="3600" b="1" dirty="0">
                <a:solidFill>
                  <a:schemeClr val="bg1"/>
                </a:solidFill>
                <a:effectLst>
                  <a:outerShdw blurRad="38100" dist="38100" dir="2700000" algn="tl">
                    <a:srgbClr val="000000">
                      <a:alpha val="43137"/>
                    </a:srgbClr>
                  </a:outerShdw>
                </a:effectLst>
              </a:rPr>
              <a:t>The instability of political power</a:t>
            </a:r>
            <a:br>
              <a:rPr lang="en-US" sz="3600" dirty="0">
                <a:solidFill>
                  <a:schemeClr val="bg1"/>
                </a:solidFill>
                <a:effectLst>
                  <a:outerShdw blurRad="38100" dist="38100" dir="2700000" algn="tl">
                    <a:srgbClr val="000000">
                      <a:alpha val="43137"/>
                    </a:srgbClr>
                  </a:outerShdw>
                </a:effectLst>
                <a:latin typeface="Bahnschrift SemiBold" panose="020B0502040204020203" pitchFamily="34" charset="0"/>
              </a:rPr>
            </a:br>
            <a:endParaRPr lang="en-US" sz="36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a:p>
            <a:pPr lvl="1"/>
            <a:r>
              <a:rPr lang="en-US" sz="3600" b="1" dirty="0">
                <a:solidFill>
                  <a:schemeClr val="bg1"/>
                </a:solidFill>
                <a:effectLst>
                  <a:outerShdw blurRad="38100" dist="38100" dir="2700000" algn="tl">
                    <a:srgbClr val="000000">
                      <a:alpha val="43137"/>
                    </a:srgbClr>
                  </a:outerShdw>
                </a:effectLst>
              </a:rPr>
              <a:t>The fickleness of popularity</a:t>
            </a:r>
          </a:p>
        </p:txBody>
      </p:sp>
    </p:spTree>
    <p:extLst>
      <p:ext uri="{BB962C8B-B14F-4D97-AF65-F5344CB8AC3E}">
        <p14:creationId xmlns:p14="http://schemas.microsoft.com/office/powerpoint/2010/main" val="36897823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75FDE-E37E-6913-13E5-27BE7BB420CB}"/>
              </a:ext>
            </a:extLst>
          </p:cNvPr>
          <p:cNvSpPr txBox="1"/>
          <p:nvPr/>
        </p:nvSpPr>
        <p:spPr>
          <a:xfrm>
            <a:off x="1072994" y="1443841"/>
            <a:ext cx="10046012" cy="3970318"/>
          </a:xfrm>
          <a:prstGeom prst="rect">
            <a:avLst/>
          </a:prstGeom>
          <a:noFill/>
        </p:spPr>
        <p:txBody>
          <a:bodyPr wrap="square" rtlCol="0">
            <a:spAutoFit/>
          </a:bodyPr>
          <a:lstStyle/>
          <a:p>
            <a:r>
              <a:rPr lang="en-US" sz="3600" b="1" u="none" strike="noStrike" baseline="0" dirty="0">
                <a:effectLst>
                  <a:outerShdw blurRad="38100" dist="38100" dir="2700000" algn="tl">
                    <a:srgbClr val="000000">
                      <a:alpha val="43137"/>
                    </a:srgbClr>
                  </a:outerShdw>
                </a:effectLst>
                <a:latin typeface="Yu Gothic" panose="020B0400000000000000" pitchFamily="34" charset="-128"/>
              </a:rPr>
              <a:t>	</a:t>
            </a:r>
            <a:r>
              <a:rPr lang="en-US" sz="36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“Better a handful with quietness than both hands full, together with toil and grasping for the wind.” </a:t>
            </a:r>
          </a:p>
          <a:p>
            <a:r>
              <a:rPr lang="en-US" sz="3600" b="1" dirty="0">
                <a:solidFill>
                  <a:schemeClr val="bg1"/>
                </a:solidFill>
                <a:effectLst>
                  <a:outerShdw blurRad="38100" dist="38100" dir="2700000" algn="tl">
                    <a:srgbClr val="000000">
                      <a:alpha val="43137"/>
                    </a:srgbClr>
                  </a:outerShdw>
                </a:effectLst>
                <a:latin typeface="Yu Gothic" panose="020B0400000000000000" pitchFamily="34" charset="-128"/>
              </a:rPr>
              <a:t>				</a:t>
            </a:r>
            <a:r>
              <a:rPr lang="en-US" sz="36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(Ecclesiastes 4:6, NKJV)</a:t>
            </a:r>
          </a:p>
          <a:p>
            <a:endParaRPr lang="en-US" sz="3600" b="1" dirty="0">
              <a:solidFill>
                <a:schemeClr val="bg1"/>
              </a:solidFill>
              <a:effectLst>
                <a:outerShdw blurRad="38100" dist="38100" dir="2700000" algn="tl">
                  <a:srgbClr val="000000">
                    <a:alpha val="43137"/>
                  </a:srgbClr>
                </a:outerShdw>
              </a:effectLst>
              <a:latin typeface="Yu Gothic" panose="020B0400000000000000" pitchFamily="34" charset="-128"/>
            </a:endParaRPr>
          </a:p>
          <a:p>
            <a:r>
              <a:rPr lang="en-US" sz="36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“Two are better than one . . .” </a:t>
            </a:r>
          </a:p>
          <a:p>
            <a:r>
              <a:rPr lang="en-US" sz="3600" b="1" dirty="0">
                <a:solidFill>
                  <a:schemeClr val="bg1"/>
                </a:solidFill>
                <a:effectLst>
                  <a:outerShdw blurRad="38100" dist="38100" dir="2700000" algn="tl">
                    <a:srgbClr val="000000">
                      <a:alpha val="43137"/>
                    </a:srgbClr>
                  </a:outerShdw>
                </a:effectLst>
                <a:latin typeface="Yu Gothic" panose="020B0400000000000000" pitchFamily="34" charset="-128"/>
              </a:rPr>
              <a:t>				</a:t>
            </a:r>
            <a:r>
              <a:rPr lang="en-US" sz="36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(Ecclesiastes 4:9)</a:t>
            </a:r>
            <a:endParaRPr lang="en-US" sz="6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82645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68287-6708-5634-9A68-8724FBE081D2}"/>
              </a:ext>
            </a:extLst>
          </p:cNvPr>
          <p:cNvSpPr>
            <a:spLocks noGrp="1"/>
          </p:cNvSpPr>
          <p:nvPr>
            <p:ph type="title"/>
          </p:nvPr>
        </p:nvSpPr>
        <p:spPr/>
        <p:txBody>
          <a:bodyPr>
            <a:normAutofit/>
          </a:bodyPr>
          <a:lstStyle/>
          <a:p>
            <a:pPr algn="ctr"/>
            <a:r>
              <a:rPr lang="en-US" sz="5400" b="1"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Solomon’s Focus</a:t>
            </a:r>
          </a:p>
        </p:txBody>
      </p:sp>
      <p:sp>
        <p:nvSpPr>
          <p:cNvPr id="3" name="Content Placeholder 2">
            <a:extLst>
              <a:ext uri="{FF2B5EF4-FFF2-40B4-BE49-F238E27FC236}">
                <a16:creationId xmlns:a16="http://schemas.microsoft.com/office/drawing/2014/main" id="{4448DAF4-7A67-7BF9-5026-690CB4F3715C}"/>
              </a:ext>
            </a:extLst>
          </p:cNvPr>
          <p:cNvSpPr>
            <a:spLocks noGrp="1"/>
          </p:cNvSpPr>
          <p:nvPr>
            <p:ph idx="1"/>
          </p:nvPr>
        </p:nvSpPr>
        <p:spPr>
          <a:xfrm>
            <a:off x="838200" y="2927757"/>
            <a:ext cx="10515600" cy="3249205"/>
          </a:xfrm>
        </p:spPr>
        <p:txBody>
          <a:bodyPr>
            <a:normAutofit/>
          </a:bodyPr>
          <a:lstStyle/>
          <a:p>
            <a:r>
              <a:rPr lang="en-US" sz="36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acts of oppression he sees around him.</a:t>
            </a:r>
          </a:p>
          <a:p>
            <a:r>
              <a:rPr lang="en-US" sz="36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nature of men’s labor.</a:t>
            </a:r>
          </a:p>
          <a:p>
            <a:r>
              <a:rPr lang="en-US" sz="36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need for companionship.</a:t>
            </a:r>
          </a:p>
          <a:p>
            <a:r>
              <a:rPr lang="en-US" sz="36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transitory nature of political ambition. </a:t>
            </a:r>
            <a:endParaRPr lang="en-US" sz="48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33486696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6EFF9B3-D4CB-73CF-718F-F72117E3B147}"/>
              </a:ext>
            </a:extLst>
          </p:cNvPr>
          <p:cNvSpPr txBox="1"/>
          <p:nvPr/>
        </p:nvSpPr>
        <p:spPr>
          <a:xfrm>
            <a:off x="1175422" y="1197620"/>
            <a:ext cx="9841156" cy="4462760"/>
          </a:xfrm>
          <a:prstGeom prst="rect">
            <a:avLst/>
          </a:prstGeom>
          <a:noFill/>
        </p:spPr>
        <p:txBody>
          <a:bodyPr wrap="none" rtlCol="0">
            <a:spAutoFit/>
          </a:bodyPr>
          <a:lstStyle/>
          <a:p>
            <a:pPr algn="ctr"/>
            <a:r>
              <a:rPr lang="en-US" sz="4400" b="0" i="0" u="none" strike="noStrike" spc="300" baseline="0" dirty="0">
                <a:solidFill>
                  <a:schemeClr val="bg1"/>
                </a:solidFill>
                <a:effectLst>
                  <a:outerShdw blurRad="38100" dist="38100" dir="2700000" algn="tl">
                    <a:srgbClr val="000000">
                      <a:alpha val="43137"/>
                    </a:srgbClr>
                  </a:outerShdw>
                </a:effectLst>
                <a:latin typeface="Franklin Gothic Heavy" panose="020B0903020102020204" pitchFamily="34" charset="0"/>
              </a:rPr>
              <a:t>Ask Yourself</a:t>
            </a:r>
          </a:p>
          <a:p>
            <a:pPr algn="ctr"/>
            <a:endParaRPr lang="en-US" sz="40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a:p>
            <a:pPr algn="ctr"/>
            <a:r>
              <a:rPr lang="en-US" sz="40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What am I living for?</a:t>
            </a:r>
          </a:p>
          <a:p>
            <a:pPr algn="ctr"/>
            <a:endParaRPr lang="en-US" sz="40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endParaRPr>
          </a:p>
          <a:p>
            <a:pPr algn="ctr"/>
            <a:r>
              <a:rPr lang="en-US" sz="40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Why am I working so hard — is it worth it?</a:t>
            </a:r>
          </a:p>
          <a:p>
            <a:pPr algn="ctr"/>
            <a:endParaRPr lang="en-US" sz="40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endParaRPr>
          </a:p>
          <a:p>
            <a:pPr algn="ctr"/>
            <a:r>
              <a:rPr lang="en-US" sz="4000" b="0"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What am I achieving or failing to achieve?</a:t>
            </a:r>
            <a:endParaRPr lang="en-US" sz="40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Tree>
    <p:extLst>
      <p:ext uri="{BB962C8B-B14F-4D97-AF65-F5344CB8AC3E}">
        <p14:creationId xmlns:p14="http://schemas.microsoft.com/office/powerpoint/2010/main" val="39625021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325563"/>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Evils Of Injustice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1573955"/>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Oppressed Have No One To Comfort Them</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775812" y="3212983"/>
            <a:ext cx="10640376" cy="3539430"/>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“Then I looked again at all the acts of oppression which were being done under the sun. And behold I saw the tears of the oppressed and that they had no one to comfort them; and on the side of their oppressors was power, but they had no one to comfort them.”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(Ecclesiastes 4:1, NASB95)</a:t>
            </a:r>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6003984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325563"/>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Evils Of Injustice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1850742"/>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Dead Are Better Off Than The Living</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775812" y="3691156"/>
            <a:ext cx="10640376" cy="2062103"/>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“So I congratulated the dead who are already dead more than the living who are still living.” </a:t>
            </a:r>
          </a:p>
          <a:p>
            <a:endParaRPr lang="en-US" sz="3200" b="1"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(Ecclesiastes 4:2, NASB95)</a:t>
            </a:r>
            <a:endParaRPr lang="en-US" sz="4800" b="1"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7078839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325563"/>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Evils Of Injustice</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1850742"/>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Better Off Are Those Who Have Never Been Born</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775812" y="3691156"/>
            <a:ext cx="10640376" cy="2554545"/>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“But better off than both of them is the one who has never existed, who has never seen the evil activity that is done under the sun.”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rPr>
              <a:t>			</a:t>
            </a: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4:3, NASB95)</a:t>
            </a:r>
            <a:endParaRPr lang="en-US" sz="3200" b="0"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ndParaRPr>
          </a:p>
        </p:txBody>
      </p:sp>
    </p:spTree>
    <p:extLst>
      <p:ext uri="{BB962C8B-B14F-4D97-AF65-F5344CB8AC3E}">
        <p14:creationId xmlns:p14="http://schemas.microsoft.com/office/powerpoint/2010/main" val="36977166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The Nature Of Our Labor, Or Lack Thereof</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61951"/>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A Negative Motivation For Our Labor</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775812" y="3682767"/>
            <a:ext cx="10640376" cy="2554545"/>
          </a:xfrm>
          <a:prstGeom prst="rect">
            <a:avLst/>
          </a:prstGeom>
          <a:noFill/>
        </p:spPr>
        <p:txBody>
          <a:bodyPr wrap="square" rtlCol="0">
            <a:spAutoFit/>
          </a:bodyPr>
          <a:lstStyle/>
          <a:p>
            <a:r>
              <a:rPr lang="en-US" sz="3200" b="1" u="none" strike="noStrike" baseline="0" dirty="0">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“I have seen that every labor and every skill which is done is the result of rivalry [envy, jealousy] between a man and his neighbor.  This too is vanity and striving after wind.”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rPr>
              <a:t>(Ecclesiastes 4:4, NASB95)</a:t>
            </a:r>
            <a:endParaRPr lang="en-US" sz="48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42109116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The Nature Of Our Labor, Or Lack Thereof</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161951"/>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Idle Man</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775812" y="3682767"/>
            <a:ext cx="9911762" cy="1569660"/>
          </a:xfrm>
          <a:prstGeom prst="rect">
            <a:avLst/>
          </a:prstGeom>
          <a:noFill/>
        </p:spPr>
        <p:txBody>
          <a:bodyPr wrap="square" rtlCol="0">
            <a:sp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“The fool folds his hands and consumes his own flesh.”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rPr>
              <a:t>				</a:t>
            </a:r>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(Ecclesiastes 4:5, NASB95)</a:t>
            </a:r>
            <a:endParaRPr lang="en-US" sz="7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2646308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03AD-4813-A787-819F-085025B0BAAE}"/>
              </a:ext>
            </a:extLst>
          </p:cNvPr>
          <p:cNvSpPr>
            <a:spLocks noGrp="1"/>
          </p:cNvSpPr>
          <p:nvPr>
            <p:ph type="title"/>
          </p:nvPr>
        </p:nvSpPr>
        <p:spPr>
          <a:xfrm>
            <a:off x="838200" y="180567"/>
            <a:ext cx="10515600" cy="1706956"/>
          </a:xfrm>
        </p:spPr>
        <p:txBody>
          <a:bodyPr>
            <a:normAutofit/>
          </a:bodyPr>
          <a:lstStyle/>
          <a:p>
            <a:pPr algn="ctr"/>
            <a:r>
              <a:rPr lang="en-US" sz="5400" b="1" i="0" u="none" strike="noStrike" baseline="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rPr>
              <a:t>The Nature Of Our Labor, Or Lack Thereof</a:t>
            </a:r>
            <a:endParaRPr lang="en-US" sz="11500" dirty="0">
              <a:solidFill>
                <a:schemeClr val="bg1"/>
              </a:solidFill>
              <a:effectLst>
                <a:outerShdw blurRad="38100" dist="38100" dir="2700000" algn="tl">
                  <a:srgbClr val="000000">
                    <a:alpha val="43137"/>
                  </a:srgbClr>
                </a:outerShdw>
              </a:effectLst>
              <a:latin typeface="Lucida Sans Unicode" panose="020B0602030504020204" pitchFamily="34" charset="0"/>
              <a:cs typeface="Lucida Sans Unicode" panose="020B0602030504020204" pitchFamily="34" charset="0"/>
            </a:endParaRPr>
          </a:p>
        </p:txBody>
      </p:sp>
      <p:sp>
        <p:nvSpPr>
          <p:cNvPr id="3" name="Content Placeholder 2">
            <a:extLst>
              <a:ext uri="{FF2B5EF4-FFF2-40B4-BE49-F238E27FC236}">
                <a16:creationId xmlns:a16="http://schemas.microsoft.com/office/drawing/2014/main" id="{7AAA99B5-E5BB-F128-49B8-A92DB0DC90C5}"/>
              </a:ext>
            </a:extLst>
          </p:cNvPr>
          <p:cNvSpPr>
            <a:spLocks noGrp="1"/>
          </p:cNvSpPr>
          <p:nvPr>
            <p:ph idx="1"/>
          </p:nvPr>
        </p:nvSpPr>
        <p:spPr>
          <a:xfrm>
            <a:off x="838200" y="2346508"/>
            <a:ext cx="10515600" cy="1387358"/>
          </a:xfrm>
        </p:spPr>
        <p:txBody>
          <a:bodyPr>
            <a:normAutofit/>
          </a:bodyPr>
          <a:lstStyle/>
          <a:p>
            <a:r>
              <a:rPr lang="en-US" sz="4000" b="1" i="0" u="none" strike="noStrike" baseline="0" dirty="0">
                <a:solidFill>
                  <a:schemeClr val="bg1"/>
                </a:solidFill>
                <a:effectLst>
                  <a:outerShdw blurRad="38100" dist="38100" dir="2700000" algn="tl">
                    <a:srgbClr val="000000">
                      <a:alpha val="43137"/>
                    </a:srgbClr>
                  </a:outerShdw>
                </a:effectLst>
                <a:latin typeface="Bahnschrift SemiBold" panose="020B0502040204020203" pitchFamily="34" charset="0"/>
              </a:rPr>
              <a:t>The Balanced Man</a:t>
            </a:r>
            <a:endParaRPr lang="en-US" sz="5400" dirty="0">
              <a:solidFill>
                <a:schemeClr val="bg1"/>
              </a:solidFill>
              <a:effectLst>
                <a:outerShdw blurRad="38100" dist="38100" dir="2700000" algn="tl">
                  <a:srgbClr val="000000">
                    <a:alpha val="43137"/>
                  </a:srgbClr>
                </a:outerShdw>
              </a:effectLst>
              <a:latin typeface="Bahnschrift SemiBold" panose="020B0502040204020203" pitchFamily="34" charset="0"/>
            </a:endParaRPr>
          </a:p>
        </p:txBody>
      </p:sp>
      <p:sp>
        <p:nvSpPr>
          <p:cNvPr id="4" name="TextBox 3">
            <a:extLst>
              <a:ext uri="{FF2B5EF4-FFF2-40B4-BE49-F238E27FC236}">
                <a16:creationId xmlns:a16="http://schemas.microsoft.com/office/drawing/2014/main" id="{0CB051B6-1123-20DB-5B3A-FF681891FD2A}"/>
              </a:ext>
            </a:extLst>
          </p:cNvPr>
          <p:cNvSpPr txBox="1"/>
          <p:nvPr/>
        </p:nvSpPr>
        <p:spPr>
          <a:xfrm>
            <a:off x="1140119" y="3939426"/>
            <a:ext cx="9911762" cy="2062103"/>
          </a:xfrm>
          <a:prstGeom prst="rect">
            <a:avLst/>
          </a:prstGeom>
          <a:noFill/>
        </p:spPr>
        <p:txBody>
          <a:bodyPr wrap="square" rtlCol="0">
            <a:spAutoFit/>
          </a:bodyPr>
          <a:lstStyle/>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“One hand full of rest is better than two fists full of labor and striving after wind.” </a:t>
            </a:r>
          </a:p>
          <a:p>
            <a:r>
              <a:rPr lang="en-US" sz="3200" b="1" dirty="0">
                <a:solidFill>
                  <a:schemeClr val="bg1"/>
                </a:solidFill>
                <a:effectLst>
                  <a:outerShdw blurRad="38100" dist="38100" dir="2700000" algn="tl">
                    <a:srgbClr val="000000">
                      <a:alpha val="43137"/>
                    </a:srgbClr>
                  </a:outerShdw>
                </a:effectLst>
                <a:latin typeface="Yu Gothic" panose="020B0400000000000000" pitchFamily="34" charset="-128"/>
              </a:rPr>
              <a:t>			</a:t>
            </a:r>
          </a:p>
          <a:p>
            <a:r>
              <a:rPr lang="en-US" sz="32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rPr>
              <a:t>				(Ecclesiastes 4:6, NASB95)</a:t>
            </a:r>
            <a:endParaRPr lang="en-US" sz="11500" b="1" u="none" strike="noStrike" baseline="0" dirty="0">
              <a:solidFill>
                <a:schemeClr val="bg1"/>
              </a:solidFill>
              <a:effectLst>
                <a:outerShdw blurRad="38100" dist="38100" dir="2700000" algn="tl">
                  <a:srgbClr val="000000">
                    <a:alpha val="43137"/>
                  </a:srgbClr>
                </a:outerShdw>
              </a:effectLst>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8246605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872</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Yu Gothic</vt:lpstr>
      <vt:lpstr>Arial</vt:lpstr>
      <vt:lpstr>Bahnschrift SemiBold</vt:lpstr>
      <vt:lpstr>Calibri</vt:lpstr>
      <vt:lpstr>Calibri Light</vt:lpstr>
      <vt:lpstr>Franklin Gothic Heavy</vt:lpstr>
      <vt:lpstr>Georgia</vt:lpstr>
      <vt:lpstr>Lucida Sans Unicode</vt:lpstr>
      <vt:lpstr>Office Theme</vt:lpstr>
      <vt:lpstr>Where Am I Going With My Life?</vt:lpstr>
      <vt:lpstr>Solomon’s Focus</vt:lpstr>
      <vt:lpstr>PowerPoint Presentation</vt:lpstr>
      <vt:lpstr>Evils Of Injustice</vt:lpstr>
      <vt:lpstr>Evils Of Injustice</vt:lpstr>
      <vt:lpstr>Evils Of Injustice</vt:lpstr>
      <vt:lpstr>The Nature Of Our Labor, Or Lack Thereof</vt:lpstr>
      <vt:lpstr>The Nature Of Our Labor, Or Lack Thereof</vt:lpstr>
      <vt:lpstr>The Nature Of Our Labor, Or Lack Thereof</vt:lpstr>
      <vt:lpstr>The Nature Of Our Labor, Or Lack Thereof</vt:lpstr>
      <vt:lpstr>Two Are Better Than One</vt:lpstr>
      <vt:lpstr>Two Are Better Than One</vt:lpstr>
      <vt:lpstr>Two Are Better Than One</vt:lpstr>
      <vt:lpstr>Two Are Better Than One</vt:lpstr>
      <vt:lpstr>The Transitory Nature Of Fame And Prestige</vt:lpstr>
      <vt:lpstr>Solomon’s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Am I Going With My Life?</dc:title>
  <dc:creator>Becky Keele</dc:creator>
  <cp:lastModifiedBy>Becky Keele</cp:lastModifiedBy>
  <cp:revision>3</cp:revision>
  <dcterms:created xsi:type="dcterms:W3CDTF">2022-10-12T20:45:31Z</dcterms:created>
  <dcterms:modified xsi:type="dcterms:W3CDTF">2022-10-12T21:36:08Z</dcterms:modified>
</cp:coreProperties>
</file>