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56" r:id="rId3"/>
    <p:sldId id="357" r:id="rId4"/>
    <p:sldId id="358" r:id="rId5"/>
    <p:sldId id="359" r:id="rId6"/>
    <p:sldId id="360" r:id="rId7"/>
    <p:sldId id="361" r:id="rId8"/>
    <p:sldId id="362" r:id="rId9"/>
    <p:sldId id="363" r:id="rId10"/>
    <p:sldId id="364" r:id="rId11"/>
    <p:sldId id="367" r:id="rId12"/>
    <p:sldId id="368" r:id="rId13"/>
    <p:sldId id="365" r:id="rId14"/>
    <p:sldId id="366" r:id="rId15"/>
    <p:sldId id="369" r:id="rId16"/>
    <p:sldId id="370" r:id="rId17"/>
    <p:sldId id="371" r:id="rId18"/>
    <p:sldId id="311" r:id="rId19"/>
    <p:sldId id="312" r:id="rId20"/>
    <p:sldId id="351" r:id="rId21"/>
    <p:sldId id="352" r:id="rId22"/>
    <p:sldId id="354" r:id="rId23"/>
    <p:sldId id="353" r:id="rId24"/>
    <p:sldId id="355" r:id="rId25"/>
  </p:sldIdLst>
  <p:sldSz cx="12192000" cy="6858000"/>
  <p:notesSz cx="9144000" cy="6980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4" autoAdjust="0"/>
    <p:restoredTop sz="67920" autoAdjust="0"/>
  </p:normalViewPr>
  <p:slideViewPr>
    <p:cSldViewPr snapToGrid="0">
      <p:cViewPr>
        <p:scale>
          <a:sx n="80" d="100"/>
          <a:sy n="80" d="100"/>
        </p:scale>
        <p:origin x="78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962400" cy="350224"/>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idx="1"/>
          </p:nvPr>
        </p:nvSpPr>
        <p:spPr>
          <a:xfrm>
            <a:off x="5179484" y="4"/>
            <a:ext cx="3962400" cy="350224"/>
          </a:xfrm>
          <a:prstGeom prst="rect">
            <a:avLst/>
          </a:prstGeom>
        </p:spPr>
        <p:txBody>
          <a:bodyPr vert="horz" lIns="91430" tIns="45716" rIns="91430" bIns="45716" rtlCol="0"/>
          <a:lstStyle>
            <a:lvl1pPr algn="r">
              <a:defRPr sz="1200"/>
            </a:lvl1pPr>
          </a:lstStyle>
          <a:p>
            <a:fld id="{829B17B2-B248-414E-B371-D022CF442090}" type="datetimeFigureOut">
              <a:rPr lang="en-US" smtClean="0"/>
              <a:t>7/11/2021</a:t>
            </a:fld>
            <a:endParaRPr lang="en-US"/>
          </a:p>
        </p:txBody>
      </p:sp>
      <p:sp>
        <p:nvSpPr>
          <p:cNvPr id="4" name="Slide Image Placeholder 3"/>
          <p:cNvSpPr>
            <a:spLocks noGrp="1" noRot="1" noChangeAspect="1"/>
          </p:cNvSpPr>
          <p:nvPr>
            <p:ph type="sldImg" idx="2"/>
          </p:nvPr>
        </p:nvSpPr>
        <p:spPr>
          <a:xfrm>
            <a:off x="2476500" y="873125"/>
            <a:ext cx="4191000" cy="2359025"/>
          </a:xfrm>
          <a:prstGeom prst="rect">
            <a:avLst/>
          </a:prstGeom>
          <a:noFill/>
          <a:ln w="12700">
            <a:solidFill>
              <a:prstClr val="black"/>
            </a:solidFill>
          </a:ln>
        </p:spPr>
        <p:txBody>
          <a:bodyPr vert="horz" lIns="91430" tIns="45716" rIns="91430" bIns="45716" rtlCol="0" anchor="ctr"/>
          <a:lstStyle/>
          <a:p>
            <a:endParaRPr lang="en-US"/>
          </a:p>
        </p:txBody>
      </p:sp>
      <p:sp>
        <p:nvSpPr>
          <p:cNvPr id="5" name="Notes Placeholder 4"/>
          <p:cNvSpPr>
            <a:spLocks noGrp="1"/>
          </p:cNvSpPr>
          <p:nvPr>
            <p:ph type="body" sz="quarter" idx="3"/>
          </p:nvPr>
        </p:nvSpPr>
        <p:spPr>
          <a:xfrm>
            <a:off x="914400" y="3359239"/>
            <a:ext cx="7315200" cy="2748469"/>
          </a:xfrm>
          <a:prstGeom prst="rect">
            <a:avLst/>
          </a:prstGeom>
        </p:spPr>
        <p:txBody>
          <a:bodyPr vert="horz" lIns="91430" tIns="45716" rIns="91430"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0021"/>
            <a:ext cx="3962400" cy="350223"/>
          </a:xfrm>
          <a:prstGeom prst="rect">
            <a:avLst/>
          </a:prstGeom>
        </p:spPr>
        <p:txBody>
          <a:bodyPr vert="horz" lIns="91430" tIns="45716" rIns="91430"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630021"/>
            <a:ext cx="3962400" cy="350223"/>
          </a:xfrm>
          <a:prstGeom prst="rect">
            <a:avLst/>
          </a:prstGeom>
        </p:spPr>
        <p:txBody>
          <a:bodyPr vert="horz" lIns="91430" tIns="45716" rIns="91430" bIns="45716" rtlCol="0" anchor="b"/>
          <a:lstStyle>
            <a:lvl1pPr algn="r">
              <a:defRPr sz="1200"/>
            </a:lvl1pPr>
          </a:lstStyle>
          <a:p>
            <a:fld id="{848F342F-2EE0-457F-9E75-95A3425BA34B}" type="slidenum">
              <a:rPr lang="en-US" smtClean="0"/>
              <a:t>‹#›</a:t>
            </a:fld>
            <a:endParaRPr lang="en-US"/>
          </a:p>
        </p:txBody>
      </p:sp>
    </p:spTree>
    <p:extLst>
      <p:ext uri="{BB962C8B-B14F-4D97-AF65-F5344CB8AC3E}">
        <p14:creationId xmlns:p14="http://schemas.microsoft.com/office/powerpoint/2010/main" val="2297815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8F342F-2EE0-457F-9E75-95A3425BA34B}" type="slidenum">
              <a:rPr lang="en-US" smtClean="0"/>
              <a:t>1</a:t>
            </a:fld>
            <a:endParaRPr lang="en-US"/>
          </a:p>
        </p:txBody>
      </p:sp>
    </p:spTree>
    <p:extLst>
      <p:ext uri="{BB962C8B-B14F-4D97-AF65-F5344CB8AC3E}">
        <p14:creationId xmlns:p14="http://schemas.microsoft.com/office/powerpoint/2010/main" val="2008063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F342F-2EE0-457F-9E75-95A3425BA3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78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a reference to what would happen some years later when Absalom attempted to usurp his father’s throne.  When David fled from Jerusalem, he “left ten concubines to keep the house” (2 Samuel 15:16).  When Absalom and his troops arrived in the city, they pitched a tent on the roof of the palace, and “Absalom went in to his father’s concubines in the sight of all Israel” (2 Samuel 16:22).</a:t>
            </a:r>
          </a:p>
        </p:txBody>
      </p:sp>
      <p:sp>
        <p:nvSpPr>
          <p:cNvPr id="4" name="Slide Number Placeholder 3"/>
          <p:cNvSpPr>
            <a:spLocks noGrp="1"/>
          </p:cNvSpPr>
          <p:nvPr>
            <p:ph type="sldNum" sz="quarter" idx="5"/>
          </p:nvPr>
        </p:nvSpPr>
        <p:spPr/>
        <p:txBody>
          <a:bodyPr/>
          <a:lstStyle/>
          <a:p>
            <a:fld id="{848F342F-2EE0-457F-9E75-95A3425BA34B}" type="slidenum">
              <a:rPr lang="en-US" smtClean="0"/>
              <a:t>8</a:t>
            </a:fld>
            <a:endParaRPr lang="en-US"/>
          </a:p>
        </p:txBody>
      </p:sp>
    </p:spTree>
    <p:extLst>
      <p:ext uri="{BB962C8B-B14F-4D97-AF65-F5344CB8AC3E}">
        <p14:creationId xmlns:p14="http://schemas.microsoft.com/office/powerpoint/2010/main" val="112815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F342F-2EE0-457F-9E75-95A3425BA3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32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F342F-2EE0-457F-9E75-95A3425BA3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24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Here, Jude refers to the biblical story of the death and burial of Moses in Deuteronomy 34:1-12, though neither Michael nor the devil are mentioned there.  Jude is not citing any Old Testament passage, but a first century apocryphal work called </a:t>
            </a:r>
            <a:r>
              <a:rPr lang="en-US" sz="1400" i="1" dirty="0"/>
              <a:t>The Testament of Moses, </a:t>
            </a:r>
            <a:r>
              <a:rPr lang="en-US" sz="1400" i="0" dirty="0"/>
              <a:t>specifically the lost ending of the book known as the </a:t>
            </a:r>
            <a:r>
              <a:rPr lang="en-US" sz="1400" i="1" dirty="0"/>
              <a:t>Assumption of Moses</a:t>
            </a:r>
            <a:r>
              <a:rPr lang="en-US" sz="1400" i="0" dirty="0"/>
              <a:t>.  “From other references to this work the lost ending can be reconstructed:  After the death of Moses Michael came to bury his body,  The devil . . . Came and argued that the body should be given to him, for Moses had been a murderer (i.e., he had murdered the Egyptian, Exodus 2:12-14) and thus did not deserve an honorable burial.  When Michael appealed to the judgment of God with “The Lord rebuke you!” the devil withdrew, knowing that God would decide in favor of Moses; honor and against his slander.” </a:t>
            </a:r>
            <a:r>
              <a:rPr lang="en-US" sz="1400" b="0" i="0" dirty="0"/>
              <a:t>(</a:t>
            </a:r>
            <a:r>
              <a:rPr lang="en-US" sz="1400" b="0" dirty="0" err="1"/>
              <a:t>Davids</a:t>
            </a:r>
            <a:r>
              <a:rPr lang="en-US" sz="1400" b="0" dirty="0"/>
              <a:t>, Peter H. </a:t>
            </a:r>
            <a:r>
              <a:rPr lang="en-US" sz="1400" b="0" i="1" dirty="0"/>
              <a:t>The Letters of 2 Peter and Jude. The Pillar New Testament Commentary. Grand Rapids, MI: William B. Eerdmans Pub. Co., 2006.)</a:t>
            </a:r>
            <a:endParaRPr lang="en-US" sz="14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F342F-2EE0-457F-9E75-95A3425BA3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61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400" dirty="0"/>
              <a:t>“</a:t>
            </a:r>
            <a:r>
              <a:rPr lang="en-US" sz="1400" i="1" dirty="0">
                <a:effectLst/>
              </a:rPr>
              <a:t>On the twenty-fourth day of the first month, while I was by the bank of the great river, that is, the Tigris, I lifted my eyes and looked, and behold, there was a certain man dressed in linen, whose waist was girded with a belt of pure gold of </a:t>
            </a:r>
            <a:r>
              <a:rPr lang="en-US" sz="1400" i="1" dirty="0" err="1">
                <a:effectLst/>
              </a:rPr>
              <a:t>Uphaz</a:t>
            </a:r>
            <a:r>
              <a:rPr lang="en-US" sz="1400" i="1" dirty="0">
                <a:effectLst/>
              </a:rPr>
              <a:t>. His body also was like beryl, his face had the appearance of lightning, his eyes were like flaming torches, his arms and feet like the gleam of polished bronze, and the sound of his words like the sound of a tumult.</a:t>
            </a:r>
            <a:r>
              <a:rPr lang="en-US" sz="1400" dirty="0"/>
              <a:t>” (Daniel 10:4–6, NASB95)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F342F-2EE0-457F-9E75-95A3425BA3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62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DB95-E850-465F-AD88-B10EE31985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FD9E8-E8A9-4866-8AF0-1678520F0C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1AA53D-182A-4E28-9895-A13580337B83}"/>
              </a:ext>
            </a:extLst>
          </p:cNvPr>
          <p:cNvSpPr>
            <a:spLocks noGrp="1"/>
          </p:cNvSpPr>
          <p:nvPr>
            <p:ph type="dt" sz="half" idx="10"/>
          </p:nvPr>
        </p:nvSpPr>
        <p:spPr/>
        <p:txBody>
          <a:bodyPr/>
          <a:lstStyle/>
          <a:p>
            <a:fld id="{DA40E1C8-BB55-4078-B85B-C1E18E99C80E}" type="datetimeFigureOut">
              <a:rPr lang="en-US" smtClean="0"/>
              <a:t>7/11/2021</a:t>
            </a:fld>
            <a:endParaRPr lang="en-US"/>
          </a:p>
        </p:txBody>
      </p:sp>
      <p:sp>
        <p:nvSpPr>
          <p:cNvPr id="5" name="Footer Placeholder 4">
            <a:extLst>
              <a:ext uri="{FF2B5EF4-FFF2-40B4-BE49-F238E27FC236}">
                <a16:creationId xmlns:a16="http://schemas.microsoft.com/office/drawing/2014/main" id="{65E6E869-D6BB-494A-86C6-9BC4F604B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1D83A-0FFE-4DFD-99BD-F1D317EB7DDF}"/>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12924984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F708-B14B-46A6-8919-C4C143974C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573F3E-D2B7-4F54-8B48-50C0C7EFE5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E35E4-402C-467D-8118-7462FD0E781C}"/>
              </a:ext>
            </a:extLst>
          </p:cNvPr>
          <p:cNvSpPr>
            <a:spLocks noGrp="1"/>
          </p:cNvSpPr>
          <p:nvPr>
            <p:ph type="dt" sz="half" idx="10"/>
          </p:nvPr>
        </p:nvSpPr>
        <p:spPr/>
        <p:txBody>
          <a:bodyPr/>
          <a:lstStyle/>
          <a:p>
            <a:fld id="{DA40E1C8-BB55-4078-B85B-C1E18E99C80E}" type="datetimeFigureOut">
              <a:rPr lang="en-US" smtClean="0"/>
              <a:t>7/11/2021</a:t>
            </a:fld>
            <a:endParaRPr lang="en-US"/>
          </a:p>
        </p:txBody>
      </p:sp>
      <p:sp>
        <p:nvSpPr>
          <p:cNvPr id="5" name="Footer Placeholder 4">
            <a:extLst>
              <a:ext uri="{FF2B5EF4-FFF2-40B4-BE49-F238E27FC236}">
                <a16:creationId xmlns:a16="http://schemas.microsoft.com/office/drawing/2014/main" id="{E3AAF730-B5D8-476F-84F9-E3FBD34B4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C8D81-CFB4-4BB3-9959-A30E9A530A05}"/>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1839134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D5EB54-5CC5-43D8-A146-09C8D61366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352924-203D-4B14-9A36-BA510E19E2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4FD19-A263-477C-A875-F3CB066D0CA0}"/>
              </a:ext>
            </a:extLst>
          </p:cNvPr>
          <p:cNvSpPr>
            <a:spLocks noGrp="1"/>
          </p:cNvSpPr>
          <p:nvPr>
            <p:ph type="dt" sz="half" idx="10"/>
          </p:nvPr>
        </p:nvSpPr>
        <p:spPr/>
        <p:txBody>
          <a:bodyPr/>
          <a:lstStyle/>
          <a:p>
            <a:fld id="{DA40E1C8-BB55-4078-B85B-C1E18E99C80E}" type="datetimeFigureOut">
              <a:rPr lang="en-US" smtClean="0"/>
              <a:t>7/11/2021</a:t>
            </a:fld>
            <a:endParaRPr lang="en-US"/>
          </a:p>
        </p:txBody>
      </p:sp>
      <p:sp>
        <p:nvSpPr>
          <p:cNvPr id="5" name="Footer Placeholder 4">
            <a:extLst>
              <a:ext uri="{FF2B5EF4-FFF2-40B4-BE49-F238E27FC236}">
                <a16:creationId xmlns:a16="http://schemas.microsoft.com/office/drawing/2014/main" id="{2B9A72FB-F385-4FC1-AB48-A5F2528B5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ED922-26B6-4E49-A3AE-D1C8AB0FC7F8}"/>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4197484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1012-FEA6-437D-86FD-C1BB415AD5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F2E389-2A6F-4887-B5A9-D374BB3ECF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FA67DA-3BA3-4629-B42E-CC718C635DD7}"/>
              </a:ext>
            </a:extLst>
          </p:cNvPr>
          <p:cNvSpPr>
            <a:spLocks noGrp="1"/>
          </p:cNvSpPr>
          <p:nvPr>
            <p:ph type="dt" sz="half" idx="10"/>
          </p:nvPr>
        </p:nvSpPr>
        <p:spPr/>
        <p:txBody>
          <a:bodyPr/>
          <a:lstStyle/>
          <a:p>
            <a:fld id="{DA40E1C8-BB55-4078-B85B-C1E18E99C80E}" type="datetimeFigureOut">
              <a:rPr lang="en-US" smtClean="0"/>
              <a:t>7/11/2021</a:t>
            </a:fld>
            <a:endParaRPr lang="en-US"/>
          </a:p>
        </p:txBody>
      </p:sp>
      <p:sp>
        <p:nvSpPr>
          <p:cNvPr id="5" name="Footer Placeholder 4">
            <a:extLst>
              <a:ext uri="{FF2B5EF4-FFF2-40B4-BE49-F238E27FC236}">
                <a16:creationId xmlns:a16="http://schemas.microsoft.com/office/drawing/2014/main" id="{35269609-9E39-4C71-86C9-32AFA3C4E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F5DD6-5306-4972-BC76-6494EE2BA072}"/>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27147563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9BD5-1CC8-4FED-BCA1-AF2FBF7FD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5354E-83C3-4CDF-A670-5DD41667C7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64C654-3502-48F6-9A60-5802424C2F63}"/>
              </a:ext>
            </a:extLst>
          </p:cNvPr>
          <p:cNvSpPr>
            <a:spLocks noGrp="1"/>
          </p:cNvSpPr>
          <p:nvPr>
            <p:ph type="dt" sz="half" idx="10"/>
          </p:nvPr>
        </p:nvSpPr>
        <p:spPr/>
        <p:txBody>
          <a:bodyPr/>
          <a:lstStyle/>
          <a:p>
            <a:fld id="{DA40E1C8-BB55-4078-B85B-C1E18E99C80E}" type="datetimeFigureOut">
              <a:rPr lang="en-US" smtClean="0"/>
              <a:t>7/11/2021</a:t>
            </a:fld>
            <a:endParaRPr lang="en-US"/>
          </a:p>
        </p:txBody>
      </p:sp>
      <p:sp>
        <p:nvSpPr>
          <p:cNvPr id="5" name="Footer Placeholder 4">
            <a:extLst>
              <a:ext uri="{FF2B5EF4-FFF2-40B4-BE49-F238E27FC236}">
                <a16:creationId xmlns:a16="http://schemas.microsoft.com/office/drawing/2014/main" id="{C0120247-A7B9-4854-9947-3B2D45EDD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AFA5F-A0AE-4EE4-9025-C11730EFEFB3}"/>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24396147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A433A-F1F9-415D-A741-6CFBA8E4C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81315-274F-4B5D-9B56-CA2E178C02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59C62D-0D4C-4C04-A207-CD5CC0B770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7099E7-2558-454C-8201-E6BF384A3BCA}"/>
              </a:ext>
            </a:extLst>
          </p:cNvPr>
          <p:cNvSpPr>
            <a:spLocks noGrp="1"/>
          </p:cNvSpPr>
          <p:nvPr>
            <p:ph type="dt" sz="half" idx="10"/>
          </p:nvPr>
        </p:nvSpPr>
        <p:spPr/>
        <p:txBody>
          <a:bodyPr/>
          <a:lstStyle/>
          <a:p>
            <a:fld id="{DA40E1C8-BB55-4078-B85B-C1E18E99C80E}" type="datetimeFigureOut">
              <a:rPr lang="en-US" smtClean="0"/>
              <a:t>7/11/2021</a:t>
            </a:fld>
            <a:endParaRPr lang="en-US"/>
          </a:p>
        </p:txBody>
      </p:sp>
      <p:sp>
        <p:nvSpPr>
          <p:cNvPr id="6" name="Footer Placeholder 5">
            <a:extLst>
              <a:ext uri="{FF2B5EF4-FFF2-40B4-BE49-F238E27FC236}">
                <a16:creationId xmlns:a16="http://schemas.microsoft.com/office/drawing/2014/main" id="{F2D59D55-2AEF-47FA-8C1C-08DD2AE84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4C06BC-7ADB-462C-B32F-29FAC0D1D322}"/>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41650116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3D4D-7524-48ED-90BB-AC830C1751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A984A3-6BBC-45B6-85D5-37274681C0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E213BE-CCEA-407D-94F5-CE177FC57A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E4902-5FC0-42AA-8701-6F9744875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633667-EAA2-4DA5-9BCA-EA3B36FE37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ADB40A-A3F8-4CDF-8596-678B6D025024}"/>
              </a:ext>
            </a:extLst>
          </p:cNvPr>
          <p:cNvSpPr>
            <a:spLocks noGrp="1"/>
          </p:cNvSpPr>
          <p:nvPr>
            <p:ph type="dt" sz="half" idx="10"/>
          </p:nvPr>
        </p:nvSpPr>
        <p:spPr/>
        <p:txBody>
          <a:bodyPr/>
          <a:lstStyle/>
          <a:p>
            <a:fld id="{DA40E1C8-BB55-4078-B85B-C1E18E99C80E}" type="datetimeFigureOut">
              <a:rPr lang="en-US" smtClean="0"/>
              <a:t>7/11/2021</a:t>
            </a:fld>
            <a:endParaRPr lang="en-US"/>
          </a:p>
        </p:txBody>
      </p:sp>
      <p:sp>
        <p:nvSpPr>
          <p:cNvPr id="8" name="Footer Placeholder 7">
            <a:extLst>
              <a:ext uri="{FF2B5EF4-FFF2-40B4-BE49-F238E27FC236}">
                <a16:creationId xmlns:a16="http://schemas.microsoft.com/office/drawing/2014/main" id="{50595622-38BD-4088-9497-228FB0EBE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9883E4-F487-4188-B9D4-21F2BBAD3467}"/>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3923034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E055C-F3A9-4662-A154-8DB3C96982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51FDF6-C3B4-4115-AAF1-0F95EBC4E829}"/>
              </a:ext>
            </a:extLst>
          </p:cNvPr>
          <p:cNvSpPr>
            <a:spLocks noGrp="1"/>
          </p:cNvSpPr>
          <p:nvPr>
            <p:ph type="dt" sz="half" idx="10"/>
          </p:nvPr>
        </p:nvSpPr>
        <p:spPr/>
        <p:txBody>
          <a:bodyPr/>
          <a:lstStyle/>
          <a:p>
            <a:fld id="{DA40E1C8-BB55-4078-B85B-C1E18E99C80E}" type="datetimeFigureOut">
              <a:rPr lang="en-US" smtClean="0"/>
              <a:t>7/11/2021</a:t>
            </a:fld>
            <a:endParaRPr lang="en-US"/>
          </a:p>
        </p:txBody>
      </p:sp>
      <p:sp>
        <p:nvSpPr>
          <p:cNvPr id="4" name="Footer Placeholder 3">
            <a:extLst>
              <a:ext uri="{FF2B5EF4-FFF2-40B4-BE49-F238E27FC236}">
                <a16:creationId xmlns:a16="http://schemas.microsoft.com/office/drawing/2014/main" id="{F3E35101-9C24-4ECF-B4EC-7E6B081EEA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A4FD67-2641-43F2-8564-F040F5F585AE}"/>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32114515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7C8338-C0CD-43F6-B1EA-5FFE55BCD0EC}"/>
              </a:ext>
            </a:extLst>
          </p:cNvPr>
          <p:cNvSpPr>
            <a:spLocks noGrp="1"/>
          </p:cNvSpPr>
          <p:nvPr>
            <p:ph type="dt" sz="half" idx="10"/>
          </p:nvPr>
        </p:nvSpPr>
        <p:spPr/>
        <p:txBody>
          <a:bodyPr/>
          <a:lstStyle/>
          <a:p>
            <a:fld id="{DA40E1C8-BB55-4078-B85B-C1E18E99C80E}" type="datetimeFigureOut">
              <a:rPr lang="en-US" smtClean="0"/>
              <a:t>7/11/2021</a:t>
            </a:fld>
            <a:endParaRPr lang="en-US"/>
          </a:p>
        </p:txBody>
      </p:sp>
      <p:sp>
        <p:nvSpPr>
          <p:cNvPr id="3" name="Footer Placeholder 2">
            <a:extLst>
              <a:ext uri="{FF2B5EF4-FFF2-40B4-BE49-F238E27FC236}">
                <a16:creationId xmlns:a16="http://schemas.microsoft.com/office/drawing/2014/main" id="{902B06D8-4BCD-4AB4-8DA2-502B8272F0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2D00E6-F313-4EC1-A41A-4C5ED346EEAD}"/>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34888869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16DD-129B-4DCA-A084-ECED45C33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31EA42-23D6-458D-A194-AAF0683B53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1EF617-68B5-44DE-883E-3E85644DC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58201-49AF-4976-AE4E-F1428BBFC677}"/>
              </a:ext>
            </a:extLst>
          </p:cNvPr>
          <p:cNvSpPr>
            <a:spLocks noGrp="1"/>
          </p:cNvSpPr>
          <p:nvPr>
            <p:ph type="dt" sz="half" idx="10"/>
          </p:nvPr>
        </p:nvSpPr>
        <p:spPr/>
        <p:txBody>
          <a:bodyPr/>
          <a:lstStyle/>
          <a:p>
            <a:fld id="{DA40E1C8-BB55-4078-B85B-C1E18E99C80E}" type="datetimeFigureOut">
              <a:rPr lang="en-US" smtClean="0"/>
              <a:t>7/11/2021</a:t>
            </a:fld>
            <a:endParaRPr lang="en-US"/>
          </a:p>
        </p:txBody>
      </p:sp>
      <p:sp>
        <p:nvSpPr>
          <p:cNvPr id="6" name="Footer Placeholder 5">
            <a:extLst>
              <a:ext uri="{FF2B5EF4-FFF2-40B4-BE49-F238E27FC236}">
                <a16:creationId xmlns:a16="http://schemas.microsoft.com/office/drawing/2014/main" id="{D7E27BF7-EDE8-4A3B-B053-892DCFB8FB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3F4949-825E-4FC5-8541-BA78843202B4}"/>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40733915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BDAD-8DBA-4B35-8B2E-4FD9E56BA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60E008-D36A-4E10-A58C-BFA1D64E94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7DCB93-19C4-494A-99CE-30694690B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64629-B90D-44E5-AE56-5E790CFF28F5}"/>
              </a:ext>
            </a:extLst>
          </p:cNvPr>
          <p:cNvSpPr>
            <a:spLocks noGrp="1"/>
          </p:cNvSpPr>
          <p:nvPr>
            <p:ph type="dt" sz="half" idx="10"/>
          </p:nvPr>
        </p:nvSpPr>
        <p:spPr/>
        <p:txBody>
          <a:bodyPr/>
          <a:lstStyle/>
          <a:p>
            <a:fld id="{DA40E1C8-BB55-4078-B85B-C1E18E99C80E}" type="datetimeFigureOut">
              <a:rPr lang="en-US" smtClean="0"/>
              <a:t>7/11/2021</a:t>
            </a:fld>
            <a:endParaRPr lang="en-US"/>
          </a:p>
        </p:txBody>
      </p:sp>
      <p:sp>
        <p:nvSpPr>
          <p:cNvPr id="6" name="Footer Placeholder 5">
            <a:extLst>
              <a:ext uri="{FF2B5EF4-FFF2-40B4-BE49-F238E27FC236}">
                <a16:creationId xmlns:a16="http://schemas.microsoft.com/office/drawing/2014/main" id="{6DEC038B-D642-4367-81FE-85F1D7A9E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995D1-133E-4A2D-B7E0-7D1BF2A1B495}"/>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34288278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FFDD25-FC8D-49F7-8E67-3C16247552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DF6389-0BAD-43F3-A858-043C266A7A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4D99C-466F-46B9-91E6-53B5C07FE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0E1C8-BB55-4078-B85B-C1E18E99C80E}" type="datetimeFigureOut">
              <a:rPr lang="en-US" smtClean="0"/>
              <a:t>7/11/2021</a:t>
            </a:fld>
            <a:endParaRPr lang="en-US"/>
          </a:p>
        </p:txBody>
      </p:sp>
      <p:sp>
        <p:nvSpPr>
          <p:cNvPr id="5" name="Footer Placeholder 4">
            <a:extLst>
              <a:ext uri="{FF2B5EF4-FFF2-40B4-BE49-F238E27FC236}">
                <a16:creationId xmlns:a16="http://schemas.microsoft.com/office/drawing/2014/main" id="{5A83E113-6243-414F-ABEE-29B22C325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6A97EC-763B-4187-AE59-899307298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1E1B1-B690-4F95-9C66-7D2A67C2F28C}" type="slidenum">
              <a:rPr lang="en-US" smtClean="0"/>
              <a:t>‹#›</a:t>
            </a:fld>
            <a:endParaRPr lang="en-US"/>
          </a:p>
        </p:txBody>
      </p:sp>
    </p:spTree>
    <p:extLst>
      <p:ext uri="{BB962C8B-B14F-4D97-AF65-F5344CB8AC3E}">
        <p14:creationId xmlns:p14="http://schemas.microsoft.com/office/powerpoint/2010/main" val="279329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3C76-7910-4313-BB0A-58C223FF7BD0}"/>
              </a:ext>
            </a:extLst>
          </p:cNvPr>
          <p:cNvSpPr>
            <a:spLocks noGrp="1"/>
          </p:cNvSpPr>
          <p:nvPr>
            <p:ph type="ctrTitle"/>
          </p:nvPr>
        </p:nvSpPr>
        <p:spPr>
          <a:xfrm>
            <a:off x="1524000" y="1122363"/>
            <a:ext cx="9144000" cy="2133599"/>
          </a:xfrm>
        </p:spPr>
        <p:txBody>
          <a:bodyPr/>
          <a:lstStyle/>
          <a:p>
            <a:r>
              <a:rPr lang="en-US" b="1" dirty="0">
                <a:solidFill>
                  <a:schemeClr val="bg1"/>
                </a:solidFill>
                <a:effectLst>
                  <a:outerShdw blurRad="38100" dist="38100" dir="2700000" algn="tl">
                    <a:srgbClr val="000000">
                      <a:alpha val="43137"/>
                    </a:srgbClr>
                  </a:outerShdw>
                </a:effectLst>
                <a:latin typeface="Georgia" panose="02040502050405020303" pitchFamily="18" charset="0"/>
              </a:rPr>
              <a:t>Questions &amp; Answers</a:t>
            </a:r>
          </a:p>
        </p:txBody>
      </p:sp>
      <p:sp>
        <p:nvSpPr>
          <p:cNvPr id="3" name="Subtitle 2">
            <a:extLst>
              <a:ext uri="{FF2B5EF4-FFF2-40B4-BE49-F238E27FC236}">
                <a16:creationId xmlns:a16="http://schemas.microsoft.com/office/drawing/2014/main" id="{1F156371-30B5-4C98-B540-AD44C7126D5F}"/>
              </a:ext>
            </a:extLst>
          </p:cNvPr>
          <p:cNvSpPr>
            <a:spLocks noGrp="1"/>
          </p:cNvSpPr>
          <p:nvPr>
            <p:ph type="subTitle" idx="1"/>
          </p:nvPr>
        </p:nvSpPr>
        <p:spPr/>
        <p:txBody>
          <a:bodyPr>
            <a:normAutofit/>
          </a:bodyPr>
          <a:lstStyle/>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Waverly Church of Christ</a:t>
            </a:r>
          </a:p>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July 11, 2021</a:t>
            </a:r>
          </a:p>
        </p:txBody>
      </p:sp>
    </p:spTree>
    <p:extLst>
      <p:ext uri="{BB962C8B-B14F-4D97-AF65-F5344CB8AC3E}">
        <p14:creationId xmlns:p14="http://schemas.microsoft.com/office/powerpoint/2010/main" val="21349300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0182-7B22-43EE-86EB-49AF6D2FC7FF}"/>
              </a:ext>
            </a:extLst>
          </p:cNvPr>
          <p:cNvSpPr>
            <a:spLocks noGrp="1"/>
          </p:cNvSpPr>
          <p:nvPr>
            <p:ph type="title"/>
          </p:nvPr>
        </p:nvSpPr>
        <p:spPr>
          <a:xfrm>
            <a:off x="838199" y="244809"/>
            <a:ext cx="10515600" cy="1325563"/>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Bahnschrift SemiBold" panose="020B0502040204020203" pitchFamily="34" charset="0"/>
              </a:rPr>
              <a:t>David’s Confession</a:t>
            </a:r>
          </a:p>
        </p:txBody>
      </p:sp>
      <p:sp>
        <p:nvSpPr>
          <p:cNvPr id="3" name="TextBox 2">
            <a:extLst>
              <a:ext uri="{FF2B5EF4-FFF2-40B4-BE49-F238E27FC236}">
                <a16:creationId xmlns:a16="http://schemas.microsoft.com/office/drawing/2014/main" id="{4E68B79E-76C7-4FD4-AAD5-CB4266EC50C5}"/>
              </a:ext>
            </a:extLst>
          </p:cNvPr>
          <p:cNvSpPr txBox="1"/>
          <p:nvPr/>
        </p:nvSpPr>
        <p:spPr>
          <a:xfrm>
            <a:off x="1088856" y="2057401"/>
            <a:ext cx="10014285" cy="3416320"/>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“I acknowledged my sin to You,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And my iniquity I did not hide;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I said, “I will confess my transgressions </a:t>
            </a:r>
            <a:b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br>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to the </a:t>
            </a:r>
            <a:r>
              <a:rPr lang="en-US" sz="3600" b="1" cap="small"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Lord</a:t>
            </a:r>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And You forgave the guilt of my sin.” 						(Psalm 32:5, NASB95) </a:t>
            </a:r>
          </a:p>
        </p:txBody>
      </p:sp>
    </p:spTree>
    <p:extLst>
      <p:ext uri="{BB962C8B-B14F-4D97-AF65-F5344CB8AC3E}">
        <p14:creationId xmlns:p14="http://schemas.microsoft.com/office/powerpoint/2010/main" val="6892051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0182-7B22-43EE-86EB-49AF6D2FC7FF}"/>
              </a:ext>
            </a:extLst>
          </p:cNvPr>
          <p:cNvSpPr>
            <a:spLocks noGrp="1"/>
          </p:cNvSpPr>
          <p:nvPr>
            <p:ph type="title"/>
          </p:nvPr>
        </p:nvSpPr>
        <p:spPr>
          <a:xfrm>
            <a:off x="838199" y="244809"/>
            <a:ext cx="10515600" cy="1325563"/>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Bahnschrift SemiBold" panose="020B0502040204020203" pitchFamily="34" charset="0"/>
              </a:rPr>
              <a:t>David’s Confession</a:t>
            </a:r>
          </a:p>
        </p:txBody>
      </p:sp>
      <p:sp>
        <p:nvSpPr>
          <p:cNvPr id="3" name="TextBox 2">
            <a:extLst>
              <a:ext uri="{FF2B5EF4-FFF2-40B4-BE49-F238E27FC236}">
                <a16:creationId xmlns:a16="http://schemas.microsoft.com/office/drawing/2014/main" id="{4E68B79E-76C7-4FD4-AAD5-CB4266EC50C5}"/>
              </a:ext>
            </a:extLst>
          </p:cNvPr>
          <p:cNvSpPr txBox="1"/>
          <p:nvPr/>
        </p:nvSpPr>
        <p:spPr>
          <a:xfrm>
            <a:off x="1694445" y="1600702"/>
            <a:ext cx="8803107" cy="5078313"/>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“Wash me thoroughly from my iniquity </a:t>
            </a:r>
          </a:p>
          <a:p>
            <a:r>
              <a:rPr lang="en-US" sz="3600" dirty="0">
                <a:solidFill>
                  <a:schemeClr val="bg1"/>
                </a:solidFill>
                <a:effectLst>
                  <a:outerShdw blurRad="38100" dist="38100" dir="2700000" algn="tl">
                    <a:srgbClr val="000000">
                      <a:alpha val="43137"/>
                    </a:srgbClr>
                  </a:outerShdw>
                </a:effectLst>
              </a:rPr>
              <a:t>And cleanse me from my sin. </a:t>
            </a:r>
          </a:p>
          <a:p>
            <a:r>
              <a:rPr lang="en-US" sz="3600" dirty="0">
                <a:solidFill>
                  <a:schemeClr val="bg1"/>
                </a:solidFill>
                <a:effectLst>
                  <a:outerShdw blurRad="38100" dist="38100" dir="2700000" algn="tl">
                    <a:srgbClr val="000000">
                      <a:alpha val="43137"/>
                    </a:srgbClr>
                  </a:outerShdw>
                </a:effectLst>
              </a:rPr>
              <a:t>For I know my transgressions, </a:t>
            </a:r>
          </a:p>
          <a:p>
            <a:r>
              <a:rPr lang="en-US" sz="3600" dirty="0">
                <a:solidFill>
                  <a:schemeClr val="bg1"/>
                </a:solidFill>
                <a:effectLst>
                  <a:outerShdw blurRad="38100" dist="38100" dir="2700000" algn="tl">
                    <a:srgbClr val="000000">
                      <a:alpha val="43137"/>
                    </a:srgbClr>
                  </a:outerShdw>
                </a:effectLst>
              </a:rPr>
              <a:t>And my sin is ever before me. </a:t>
            </a:r>
          </a:p>
          <a:p>
            <a:r>
              <a:rPr lang="en-US" sz="3600" dirty="0">
                <a:solidFill>
                  <a:schemeClr val="bg1"/>
                </a:solidFill>
                <a:effectLst>
                  <a:outerShdw blurRad="38100" dist="38100" dir="2700000" algn="tl">
                    <a:srgbClr val="000000">
                      <a:alpha val="43137"/>
                    </a:srgbClr>
                  </a:outerShdw>
                </a:effectLst>
              </a:rPr>
              <a:t>Against You, You only, I have sinned </a:t>
            </a:r>
          </a:p>
          <a:p>
            <a:r>
              <a:rPr lang="en-US" sz="3600" dirty="0">
                <a:solidFill>
                  <a:schemeClr val="bg1"/>
                </a:solidFill>
                <a:effectLst>
                  <a:outerShdw blurRad="38100" dist="38100" dir="2700000" algn="tl">
                    <a:srgbClr val="000000">
                      <a:alpha val="43137"/>
                    </a:srgbClr>
                  </a:outerShdw>
                </a:effectLst>
              </a:rPr>
              <a:t>And done what is evil in Your sight, </a:t>
            </a:r>
          </a:p>
          <a:p>
            <a:r>
              <a:rPr lang="en-US" sz="3600" dirty="0">
                <a:solidFill>
                  <a:schemeClr val="bg1"/>
                </a:solidFill>
                <a:effectLst>
                  <a:outerShdw blurRad="38100" dist="38100" dir="2700000" algn="tl">
                    <a:srgbClr val="000000">
                      <a:alpha val="43137"/>
                    </a:srgbClr>
                  </a:outerShdw>
                </a:effectLst>
              </a:rPr>
              <a:t>So that You are justified when You speak </a:t>
            </a:r>
          </a:p>
          <a:p>
            <a:r>
              <a:rPr lang="en-US" sz="3600" dirty="0">
                <a:solidFill>
                  <a:schemeClr val="bg1"/>
                </a:solidFill>
                <a:effectLst>
                  <a:outerShdw blurRad="38100" dist="38100" dir="2700000" algn="tl">
                    <a:srgbClr val="000000">
                      <a:alpha val="43137"/>
                    </a:srgbClr>
                  </a:outerShdw>
                </a:effectLst>
              </a:rPr>
              <a:t>And blameless when You judge.” </a:t>
            </a:r>
          </a:p>
          <a:p>
            <a:r>
              <a:rPr lang="en-US" sz="3600" dirty="0">
                <a:solidFill>
                  <a:schemeClr val="bg1"/>
                </a:solidFill>
                <a:effectLst>
                  <a:outerShdw blurRad="38100" dist="38100" dir="2700000" algn="tl">
                    <a:srgbClr val="000000">
                      <a:alpha val="43137"/>
                    </a:srgbClr>
                  </a:outerShdw>
                </a:effectLst>
              </a:rPr>
              <a:t>				(Psalm 51:2–5, NASB95) </a:t>
            </a:r>
          </a:p>
        </p:txBody>
      </p:sp>
    </p:spTree>
    <p:extLst>
      <p:ext uri="{BB962C8B-B14F-4D97-AF65-F5344CB8AC3E}">
        <p14:creationId xmlns:p14="http://schemas.microsoft.com/office/powerpoint/2010/main" val="26010318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0182-7B22-43EE-86EB-49AF6D2FC7FF}"/>
              </a:ext>
            </a:extLst>
          </p:cNvPr>
          <p:cNvSpPr>
            <a:spLocks noGrp="1"/>
          </p:cNvSpPr>
          <p:nvPr>
            <p:ph type="title"/>
          </p:nvPr>
        </p:nvSpPr>
        <p:spPr>
          <a:xfrm>
            <a:off x="838199" y="244809"/>
            <a:ext cx="10515600" cy="1325563"/>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Bahnschrift SemiBold" panose="020B0502040204020203" pitchFamily="34" charset="0"/>
              </a:rPr>
              <a:t>David’s Confession</a:t>
            </a:r>
          </a:p>
        </p:txBody>
      </p:sp>
      <p:sp>
        <p:nvSpPr>
          <p:cNvPr id="3" name="TextBox 2">
            <a:extLst>
              <a:ext uri="{FF2B5EF4-FFF2-40B4-BE49-F238E27FC236}">
                <a16:creationId xmlns:a16="http://schemas.microsoft.com/office/drawing/2014/main" id="{4E68B79E-76C7-4FD4-AAD5-CB4266EC50C5}"/>
              </a:ext>
            </a:extLst>
          </p:cNvPr>
          <p:cNvSpPr txBox="1"/>
          <p:nvPr/>
        </p:nvSpPr>
        <p:spPr>
          <a:xfrm>
            <a:off x="1853863" y="1949617"/>
            <a:ext cx="8484271" cy="3970318"/>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“Deliver me from </a:t>
            </a:r>
            <a:r>
              <a:rPr lang="en-US" sz="3600" dirty="0" err="1">
                <a:solidFill>
                  <a:schemeClr val="bg1"/>
                </a:solidFill>
                <a:effectLst>
                  <a:outerShdw blurRad="38100" dist="38100" dir="2700000" algn="tl">
                    <a:srgbClr val="000000">
                      <a:alpha val="43137"/>
                    </a:srgbClr>
                  </a:outerShdw>
                </a:effectLst>
              </a:rPr>
              <a:t>bloodguiltiness</a:t>
            </a:r>
            <a:r>
              <a:rPr lang="en-US" sz="3600" dirty="0">
                <a:solidFill>
                  <a:schemeClr val="bg1"/>
                </a:solidFill>
                <a:effectLst>
                  <a:outerShdw blurRad="38100" dist="38100" dir="2700000" algn="tl">
                    <a:srgbClr val="000000">
                      <a:alpha val="43137"/>
                    </a:srgbClr>
                  </a:outerShdw>
                </a:effectLst>
              </a:rPr>
              <a:t>, O God, 	the God of my salvation; </a:t>
            </a:r>
          </a:p>
          <a:p>
            <a:r>
              <a:rPr lang="en-US" sz="3600" dirty="0">
                <a:solidFill>
                  <a:schemeClr val="bg1"/>
                </a:solidFill>
                <a:effectLst>
                  <a:outerShdw blurRad="38100" dist="38100" dir="2700000" algn="tl">
                    <a:srgbClr val="000000">
                      <a:alpha val="43137"/>
                    </a:srgbClr>
                  </a:outerShdw>
                </a:effectLst>
              </a:rPr>
              <a:t>Then my tongue will joyfully sing of Your 	righteousness. </a:t>
            </a:r>
          </a:p>
          <a:p>
            <a:r>
              <a:rPr lang="en-US" sz="3600" dirty="0">
                <a:solidFill>
                  <a:schemeClr val="bg1"/>
                </a:solidFill>
                <a:effectLst>
                  <a:outerShdw blurRad="38100" dist="38100" dir="2700000" algn="tl">
                    <a:srgbClr val="000000">
                      <a:alpha val="43137"/>
                    </a:srgbClr>
                  </a:outerShdw>
                </a:effectLst>
              </a:rPr>
              <a:t>O Lord, open my lips, </a:t>
            </a:r>
          </a:p>
          <a:p>
            <a:r>
              <a:rPr lang="en-US" sz="3600" dirty="0">
                <a:solidFill>
                  <a:schemeClr val="bg1"/>
                </a:solidFill>
                <a:effectLst>
                  <a:outerShdw blurRad="38100" dist="38100" dir="2700000" algn="tl">
                    <a:srgbClr val="000000">
                      <a:alpha val="43137"/>
                    </a:srgbClr>
                  </a:outerShdw>
                </a:effectLst>
              </a:rPr>
              <a:t>That my mouth may declare Your praise.” 			(Psalm 51:14–15, NASB95) </a:t>
            </a:r>
          </a:p>
        </p:txBody>
      </p:sp>
    </p:spTree>
    <p:extLst>
      <p:ext uri="{BB962C8B-B14F-4D97-AF65-F5344CB8AC3E}">
        <p14:creationId xmlns:p14="http://schemas.microsoft.com/office/powerpoint/2010/main" val="24104698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EF4CF-AEE4-422D-BF7D-1DC64A7C3D14}"/>
              </a:ext>
            </a:extLst>
          </p:cNvPr>
          <p:cNvSpPr>
            <a:spLocks noGrp="1"/>
          </p:cNvSpPr>
          <p:nvPr>
            <p:ph type="title"/>
          </p:nvPr>
        </p:nvSpPr>
        <p:spPr>
          <a:xfrm>
            <a:off x="838200" y="196683"/>
            <a:ext cx="10515600" cy="1325563"/>
          </a:xfrm>
        </p:spPr>
        <p:txBody>
          <a:bodyPr/>
          <a:lstStyle/>
          <a:p>
            <a:pPr algn="ctr"/>
            <a:r>
              <a:rPr lang="en-US" b="1" dirty="0">
                <a:solidFill>
                  <a:schemeClr val="bg1"/>
                </a:solidFill>
                <a:effectLst>
                  <a:outerShdw blurRad="38100" dist="38100" dir="2700000" algn="tl">
                    <a:srgbClr val="000000">
                      <a:alpha val="43137"/>
                    </a:srgbClr>
                  </a:outerShdw>
                </a:effectLst>
                <a:latin typeface="Bahnschrift SemiBold" panose="020B0502040204020203" pitchFamily="34" charset="0"/>
              </a:rPr>
              <a:t>Did David Forgive Himself ?</a:t>
            </a:r>
          </a:p>
        </p:txBody>
      </p:sp>
      <p:sp>
        <p:nvSpPr>
          <p:cNvPr id="3" name="TextBox 2">
            <a:extLst>
              <a:ext uri="{FF2B5EF4-FFF2-40B4-BE49-F238E27FC236}">
                <a16:creationId xmlns:a16="http://schemas.microsoft.com/office/drawing/2014/main" id="{F57A51B7-A045-438B-83FC-A42FB00C2583}"/>
              </a:ext>
            </a:extLst>
          </p:cNvPr>
          <p:cNvSpPr txBox="1"/>
          <p:nvPr/>
        </p:nvSpPr>
        <p:spPr>
          <a:xfrm>
            <a:off x="838200" y="1804736"/>
            <a:ext cx="10515600" cy="3970318"/>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“How blessed is he whose transgression is 	forgiven,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Whose sin is covered!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How blessed is the man to whom the </a:t>
            </a:r>
            <a:r>
              <a:rPr lang="en-US" sz="3600" b="1" cap="small"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Lord</a:t>
            </a:r>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does not impute iniquity,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And in whose spirit there is no deceit!” 						(Psalm 32:1–2, NASB95) </a:t>
            </a:r>
          </a:p>
        </p:txBody>
      </p:sp>
    </p:spTree>
    <p:extLst>
      <p:ext uri="{BB962C8B-B14F-4D97-AF65-F5344CB8AC3E}">
        <p14:creationId xmlns:p14="http://schemas.microsoft.com/office/powerpoint/2010/main" val="20413850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EF4CF-AEE4-422D-BF7D-1DC64A7C3D14}"/>
              </a:ext>
            </a:extLst>
          </p:cNvPr>
          <p:cNvSpPr>
            <a:spLocks noGrp="1"/>
          </p:cNvSpPr>
          <p:nvPr>
            <p:ph type="title"/>
          </p:nvPr>
        </p:nvSpPr>
        <p:spPr>
          <a:xfrm>
            <a:off x="838200" y="100430"/>
            <a:ext cx="10515600" cy="1325563"/>
          </a:xfrm>
        </p:spPr>
        <p:txBody>
          <a:bodyPr/>
          <a:lstStyle/>
          <a:p>
            <a:pPr algn="ctr"/>
            <a:r>
              <a:rPr lang="en-US" b="1" dirty="0">
                <a:solidFill>
                  <a:schemeClr val="bg1"/>
                </a:solidFill>
                <a:effectLst>
                  <a:outerShdw blurRad="38100" dist="38100" dir="2700000" algn="tl">
                    <a:srgbClr val="000000">
                      <a:alpha val="43137"/>
                    </a:srgbClr>
                  </a:outerShdw>
                </a:effectLst>
                <a:latin typeface="Bahnschrift SemiBold" panose="020B0502040204020203" pitchFamily="34" charset="0"/>
              </a:rPr>
              <a:t>Did David Forgive Himself ?</a:t>
            </a:r>
          </a:p>
        </p:txBody>
      </p:sp>
      <p:sp>
        <p:nvSpPr>
          <p:cNvPr id="3" name="TextBox 2">
            <a:extLst>
              <a:ext uri="{FF2B5EF4-FFF2-40B4-BE49-F238E27FC236}">
                <a16:creationId xmlns:a16="http://schemas.microsoft.com/office/drawing/2014/main" id="{F57A51B7-A045-438B-83FC-A42FB00C2583}"/>
              </a:ext>
            </a:extLst>
          </p:cNvPr>
          <p:cNvSpPr txBox="1"/>
          <p:nvPr/>
        </p:nvSpPr>
        <p:spPr>
          <a:xfrm>
            <a:off x="838200" y="1540041"/>
            <a:ext cx="10515600" cy="4524315"/>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“Many are the sorrows of the wicked,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But he who trusts in the </a:t>
            </a:r>
            <a:r>
              <a:rPr lang="en-US" sz="3600" b="1" cap="small"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Lord</a:t>
            </a:r>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lovingkindness 	shall surround him.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Be glad in the </a:t>
            </a:r>
            <a:r>
              <a:rPr lang="en-US" sz="3600" b="1" cap="small"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Lord</a:t>
            </a:r>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and rejoice, you righteous 	ones;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And shout for joy, all you who are upright in 	heart.”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(Psalm 32:10–11, NASB95) </a:t>
            </a:r>
          </a:p>
        </p:txBody>
      </p:sp>
    </p:spTree>
    <p:extLst>
      <p:ext uri="{BB962C8B-B14F-4D97-AF65-F5344CB8AC3E}">
        <p14:creationId xmlns:p14="http://schemas.microsoft.com/office/powerpoint/2010/main" val="4470483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01759E-A998-4905-97AF-29DF0E13999A}"/>
              </a:ext>
            </a:extLst>
          </p:cNvPr>
          <p:cNvSpPr txBox="1"/>
          <p:nvPr/>
        </p:nvSpPr>
        <p:spPr>
          <a:xfrm>
            <a:off x="930755" y="1166842"/>
            <a:ext cx="10330489" cy="5078313"/>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Though God forgave David and David forgave himself, he struggled with the consequences of his choices the rest of his life.</a:t>
            </a:r>
          </a:p>
          <a:p>
            <a:endParaRPr lang="en-US" sz="3600" b="1" dirty="0">
              <a:solidFill>
                <a:schemeClr val="bg1"/>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 . the sword shall never depart from your house, because you have despised Me and have taken the wife of Uriah the Hittite to be your wife.”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(2 Samuel 12:10, NASB95)</a:t>
            </a:r>
          </a:p>
        </p:txBody>
      </p:sp>
    </p:spTree>
    <p:extLst>
      <p:ext uri="{BB962C8B-B14F-4D97-AF65-F5344CB8AC3E}">
        <p14:creationId xmlns:p14="http://schemas.microsoft.com/office/powerpoint/2010/main" val="41377937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5B60C2-940C-46FF-851E-7FDE34A62026}"/>
              </a:ext>
            </a:extLst>
          </p:cNvPr>
          <p:cNvSpPr>
            <a:spLocks noGrp="1"/>
          </p:cNvSpPr>
          <p:nvPr>
            <p:ph idx="1"/>
          </p:nvPr>
        </p:nvSpPr>
        <p:spPr>
          <a:xfrm>
            <a:off x="910389" y="842210"/>
            <a:ext cx="10371222" cy="5173579"/>
          </a:xfrm>
        </p:spPr>
        <p:txBody>
          <a:bodyPr>
            <a:normAutofit/>
          </a:bodyPr>
          <a:lstStyle/>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The child born to David and Bathsheba died (2 Samuel 11:14, 19).</a:t>
            </a:r>
          </a:p>
          <a:p>
            <a:endParaRPr lang="en-US" sz="1600" dirty="0">
              <a:solidFill>
                <a:schemeClr val="bg1"/>
              </a:solidFill>
              <a:effectLst>
                <a:outerShdw blurRad="38100" dist="38100" dir="2700000" algn="tl">
                  <a:srgbClr val="000000">
                    <a:alpha val="43137"/>
                  </a:srgbClr>
                </a:outerShdw>
              </a:effectLst>
              <a:ea typeface="Yu Gothic" panose="020B0400000000000000" pitchFamily="34" charset="-128"/>
            </a:endParaRP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David’s son, Amnon, raped his half-sister, Tamar, the sister of Absalom, another son of David (2 Samuel 13:1-15).</a:t>
            </a:r>
          </a:p>
          <a:p>
            <a:endParaRPr lang="en-US" sz="1600" dirty="0">
              <a:solidFill>
                <a:schemeClr val="bg1"/>
              </a:solidFill>
              <a:effectLst>
                <a:outerShdw blurRad="38100" dist="38100" dir="2700000" algn="tl">
                  <a:srgbClr val="000000">
                    <a:alpha val="43137"/>
                  </a:srgbClr>
                </a:outerShdw>
              </a:effectLst>
              <a:ea typeface="Yu Gothic" panose="020B0400000000000000" pitchFamily="34" charset="-128"/>
            </a:endParaRP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David’s son, Absalom, killed his half-brother, Amnon, for raping his sister, Tamar </a:t>
            </a:r>
            <a:b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br>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(2 Samuel 13:26-29).</a:t>
            </a:r>
          </a:p>
        </p:txBody>
      </p:sp>
    </p:spTree>
    <p:extLst>
      <p:ext uri="{BB962C8B-B14F-4D97-AF65-F5344CB8AC3E}">
        <p14:creationId xmlns:p14="http://schemas.microsoft.com/office/powerpoint/2010/main" val="19252714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5B60C2-940C-46FF-851E-7FDE34A62026}"/>
              </a:ext>
            </a:extLst>
          </p:cNvPr>
          <p:cNvSpPr>
            <a:spLocks noGrp="1"/>
          </p:cNvSpPr>
          <p:nvPr>
            <p:ph idx="1"/>
          </p:nvPr>
        </p:nvSpPr>
        <p:spPr>
          <a:xfrm>
            <a:off x="1289384" y="1528010"/>
            <a:ext cx="9613231" cy="3801979"/>
          </a:xfrm>
        </p:spPr>
        <p:txBody>
          <a:bodyPr>
            <a:normAutofit/>
          </a:bodyPr>
          <a:lstStyle/>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David’s son, Absalom, was killed by Joab, David’s commander, along with Joab’s 10 armor bearers (2 Samuel 18:14-17).</a:t>
            </a:r>
          </a:p>
          <a:p>
            <a:endParaRPr lang="en-US" sz="1600" dirty="0">
              <a:solidFill>
                <a:schemeClr val="bg1"/>
              </a:solidFill>
              <a:effectLst>
                <a:outerShdw blurRad="38100" dist="38100" dir="2700000" algn="tl">
                  <a:srgbClr val="000000">
                    <a:alpha val="43137"/>
                  </a:srgbClr>
                </a:outerShdw>
              </a:effectLst>
              <a:ea typeface="Yu Gothic" panose="020B0400000000000000" pitchFamily="34" charset="-128"/>
            </a:endParaRP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Solomon, David’s son, had Adonijah put to death for trying to usurp the throne </a:t>
            </a:r>
            <a:b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br>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(1 Kings 2:23-25).</a:t>
            </a:r>
          </a:p>
        </p:txBody>
      </p:sp>
    </p:spTree>
    <p:extLst>
      <p:ext uri="{BB962C8B-B14F-4D97-AF65-F5344CB8AC3E}">
        <p14:creationId xmlns:p14="http://schemas.microsoft.com/office/powerpoint/2010/main" val="16713298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293050-2061-4546-A6BC-61B6F955ED32}"/>
              </a:ext>
            </a:extLst>
          </p:cNvPr>
          <p:cNvSpPr txBox="1"/>
          <p:nvPr/>
        </p:nvSpPr>
        <p:spPr>
          <a:xfrm>
            <a:off x="766175" y="2782669"/>
            <a:ext cx="1065964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When and where does the archangel appear in the Bible?</a:t>
            </a:r>
          </a:p>
        </p:txBody>
      </p:sp>
    </p:spTree>
    <p:extLst>
      <p:ext uri="{BB962C8B-B14F-4D97-AF65-F5344CB8AC3E}">
        <p14:creationId xmlns:p14="http://schemas.microsoft.com/office/powerpoint/2010/main" val="24733377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FA07A3-036D-49B9-8D54-79ABB951266B}"/>
              </a:ext>
            </a:extLst>
          </p:cNvPr>
          <p:cNvSpPr txBox="1"/>
          <p:nvPr/>
        </p:nvSpPr>
        <p:spPr>
          <a:xfrm>
            <a:off x="766175" y="1997839"/>
            <a:ext cx="10659649"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“For the Lord Himself will descend from heaven with a shout, with the voice of the </a:t>
            </a:r>
            <a:r>
              <a:rPr kumimoji="0" lang="en-US" sz="36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archangel</a:t>
            </a: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 and with the trumpet of God, and the dead in Christ will rise first.”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			(1 Thessalonians 4:16, NASB95) </a:t>
            </a:r>
          </a:p>
        </p:txBody>
      </p:sp>
    </p:spTree>
    <p:extLst>
      <p:ext uri="{BB962C8B-B14F-4D97-AF65-F5344CB8AC3E}">
        <p14:creationId xmlns:p14="http://schemas.microsoft.com/office/powerpoint/2010/main" val="32090366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293050-2061-4546-A6BC-61B6F955ED32}"/>
              </a:ext>
            </a:extLst>
          </p:cNvPr>
          <p:cNvSpPr txBox="1"/>
          <p:nvPr/>
        </p:nvSpPr>
        <p:spPr>
          <a:xfrm>
            <a:off x="766175" y="2274838"/>
            <a:ext cx="1065964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Did David forgive himself of the sin with Bathsheba even though God did?  He spent much of his life writing of his anguish because of the sin.  Can we? Do we?</a:t>
            </a:r>
          </a:p>
        </p:txBody>
      </p:sp>
    </p:spTree>
    <p:extLst>
      <p:ext uri="{BB962C8B-B14F-4D97-AF65-F5344CB8AC3E}">
        <p14:creationId xmlns:p14="http://schemas.microsoft.com/office/powerpoint/2010/main" val="17917564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FA07A3-036D-49B9-8D54-79ABB951266B}"/>
              </a:ext>
            </a:extLst>
          </p:cNvPr>
          <p:cNvSpPr txBox="1"/>
          <p:nvPr/>
        </p:nvSpPr>
        <p:spPr>
          <a:xfrm>
            <a:off x="766175" y="1720840"/>
            <a:ext cx="1065964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“But Michael the </a:t>
            </a:r>
            <a:r>
              <a:rPr kumimoji="0" lang="en-US" sz="36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archangel</a:t>
            </a: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 when he disputed with the devil and argued about the body of Moses, did not dare pronounce against him a railing judgment, but said, “The Lord rebuke you!””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						(Jude 9, NASB95) </a:t>
            </a:r>
          </a:p>
        </p:txBody>
      </p:sp>
    </p:spTree>
    <p:extLst>
      <p:ext uri="{BB962C8B-B14F-4D97-AF65-F5344CB8AC3E}">
        <p14:creationId xmlns:p14="http://schemas.microsoft.com/office/powerpoint/2010/main" val="39897099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FC5487-1EAD-4368-8A42-FD768C0A6806}"/>
              </a:ext>
            </a:extLst>
          </p:cNvPr>
          <p:cNvSpPr txBox="1"/>
          <p:nvPr/>
        </p:nvSpPr>
        <p:spPr>
          <a:xfrm>
            <a:off x="597568" y="1582340"/>
            <a:ext cx="10996863"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	</a:t>
            </a: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“But the prince of the kingdom of Persia was withstanding me for twenty-one days; then behold, </a:t>
            </a:r>
            <a:r>
              <a:rPr kumimoji="0" lang="en-US" sz="36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Michael, one of the chief princes</a:t>
            </a: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 came to help me, for I had been left there with the kings of Persia.”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					(Daniel 10:13, NASB95)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endParaRPr>
          </a:p>
        </p:txBody>
      </p:sp>
    </p:spTree>
    <p:extLst>
      <p:ext uri="{BB962C8B-B14F-4D97-AF65-F5344CB8AC3E}">
        <p14:creationId xmlns:p14="http://schemas.microsoft.com/office/powerpoint/2010/main" val="41929042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FC5487-1EAD-4368-8A42-FD768C0A6806}"/>
              </a:ext>
            </a:extLst>
          </p:cNvPr>
          <p:cNvSpPr txBox="1"/>
          <p:nvPr/>
        </p:nvSpPr>
        <p:spPr>
          <a:xfrm>
            <a:off x="709863" y="1997839"/>
            <a:ext cx="1077227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	</a:t>
            </a: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“However, I will tell you what is inscribed in the writing of truth. Yet there is no one who stands firmly with me against these forces except </a:t>
            </a:r>
            <a:r>
              <a:rPr kumimoji="0" lang="en-US" sz="36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Michael your prince</a:t>
            </a: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					(Daniel 10:21, NASB95)</a:t>
            </a: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 	</a:t>
            </a:r>
          </a:p>
        </p:txBody>
      </p:sp>
    </p:spTree>
    <p:extLst>
      <p:ext uri="{BB962C8B-B14F-4D97-AF65-F5344CB8AC3E}">
        <p14:creationId xmlns:p14="http://schemas.microsoft.com/office/powerpoint/2010/main" val="26536165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FC1569-6104-4219-B4A2-E91496F790CF}"/>
              </a:ext>
            </a:extLst>
          </p:cNvPr>
          <p:cNvSpPr txBox="1"/>
          <p:nvPr/>
        </p:nvSpPr>
        <p:spPr>
          <a:xfrm>
            <a:off x="1012658" y="1166842"/>
            <a:ext cx="1016668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	“Now at that time </a:t>
            </a:r>
            <a:r>
              <a:rPr kumimoji="0" lang="en-US" sz="36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Michael, the great prince</a:t>
            </a: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 who stands guard over the sons of your people, will arise. And there will be a time of distress such as never occurred since there was a nation until that time; and at that time your people, everyone who is found written in the book, will be rescued.” 				(Daniel 12:1, NASB95)</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9703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D71120-F233-46CD-9025-EB164C0372F8}"/>
              </a:ext>
            </a:extLst>
          </p:cNvPr>
          <p:cNvSpPr txBox="1"/>
          <p:nvPr/>
        </p:nvSpPr>
        <p:spPr>
          <a:xfrm>
            <a:off x="880310" y="1720840"/>
            <a:ext cx="1043137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	“And there was war in heaven, </a:t>
            </a:r>
            <a:r>
              <a:rPr kumimoji="0" lang="en-US" sz="36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Michael</a:t>
            </a: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panose="020B0400000000000000" pitchFamily="34" charset="-128"/>
                <a:ea typeface="Yu Gothic" panose="020B0400000000000000" pitchFamily="34" charset="-128"/>
                <a:cs typeface="+mn-cs"/>
              </a:rPr>
              <a:t> and his angels waging war with the dragon. The dragon and his angels waged war, and they were not strong enough, and there was no longer a place found for them in heaven.” 				(Revelation 12:7–8, NASB95) </a:t>
            </a:r>
          </a:p>
        </p:txBody>
      </p:sp>
    </p:spTree>
    <p:extLst>
      <p:ext uri="{BB962C8B-B14F-4D97-AF65-F5344CB8AC3E}">
        <p14:creationId xmlns:p14="http://schemas.microsoft.com/office/powerpoint/2010/main" val="42549188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57923-1F18-4A2B-AFC2-44E64170D7EE}"/>
              </a:ext>
            </a:extLst>
          </p:cNvPr>
          <p:cNvSpPr>
            <a:spLocks noGrp="1"/>
          </p:cNvSpPr>
          <p:nvPr>
            <p:ph type="title"/>
          </p:nvPr>
        </p:nvSpPr>
        <p:spPr>
          <a:xfrm>
            <a:off x="838200" y="196683"/>
            <a:ext cx="10515600" cy="1325563"/>
          </a:xfrm>
        </p:spPr>
        <p:txBody>
          <a:bodyPr/>
          <a:lstStyle/>
          <a:p>
            <a:pPr algn="ctr"/>
            <a:r>
              <a:rPr lang="en-US" b="1" dirty="0">
                <a:solidFill>
                  <a:schemeClr val="bg1"/>
                </a:solidFill>
                <a:effectLst>
                  <a:outerShdw blurRad="38100" dist="38100" dir="2700000" algn="tl">
                    <a:srgbClr val="000000">
                      <a:alpha val="43137"/>
                    </a:srgbClr>
                  </a:outerShdw>
                </a:effectLst>
                <a:latin typeface="Bahnschrift SemiBold" panose="020B0502040204020203" pitchFamily="34" charset="0"/>
              </a:rPr>
              <a:t>David’s Great Sin  (2 Samuel 11)</a:t>
            </a:r>
          </a:p>
        </p:txBody>
      </p:sp>
      <p:sp>
        <p:nvSpPr>
          <p:cNvPr id="4" name="Content Placeholder 3">
            <a:extLst>
              <a:ext uri="{FF2B5EF4-FFF2-40B4-BE49-F238E27FC236}">
                <a16:creationId xmlns:a16="http://schemas.microsoft.com/office/drawing/2014/main" id="{093CE517-8C43-4B43-BD93-1BF807FC09DC}"/>
              </a:ext>
            </a:extLst>
          </p:cNvPr>
          <p:cNvSpPr>
            <a:spLocks noGrp="1"/>
          </p:cNvSpPr>
          <p:nvPr>
            <p:ph idx="1"/>
          </p:nvPr>
        </p:nvSpPr>
        <p:spPr>
          <a:xfrm>
            <a:off x="685799" y="1624263"/>
            <a:ext cx="10668001" cy="4812632"/>
          </a:xfrm>
        </p:spPr>
        <p:txBody>
          <a:bodyPr>
            <a:normAutofit/>
          </a:bodyPr>
          <a:lstStyle/>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David committed adultery with Bathsheba, the wife of Uriah the Hittite. </a:t>
            </a:r>
            <a:b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br>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(2 Samuel 11:1-4)</a:t>
            </a:r>
            <a:b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br>
            <a:endPar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He facilitated the murder of Uriah. </a:t>
            </a:r>
            <a:b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br>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(2 Samuel 11:14-17)</a:t>
            </a:r>
            <a:b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br>
            <a:endPar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“the thing that David had done was evil in the sight of the Lord” (2 Samuel 11:27).</a:t>
            </a:r>
          </a:p>
        </p:txBody>
      </p:sp>
    </p:spTree>
    <p:extLst>
      <p:ext uri="{BB962C8B-B14F-4D97-AF65-F5344CB8AC3E}">
        <p14:creationId xmlns:p14="http://schemas.microsoft.com/office/powerpoint/2010/main" val="6734644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09EF23-BB6C-4B99-B871-EAB6B2144355}"/>
              </a:ext>
            </a:extLst>
          </p:cNvPr>
          <p:cNvSpPr>
            <a:spLocks noGrp="1"/>
          </p:cNvSpPr>
          <p:nvPr>
            <p:ph type="title"/>
          </p:nvPr>
        </p:nvSpPr>
        <p:spPr>
          <a:xfrm>
            <a:off x="838200" y="184651"/>
            <a:ext cx="10515600" cy="1325563"/>
          </a:xfrm>
        </p:spPr>
        <p:txBody>
          <a:bodyPr/>
          <a:lstStyle/>
          <a:p>
            <a:pPr algn="ctr"/>
            <a:r>
              <a:rPr lang="en-US" b="1" dirty="0">
                <a:solidFill>
                  <a:schemeClr val="bg1"/>
                </a:solidFill>
                <a:effectLst>
                  <a:outerShdw blurRad="38100" dist="38100" dir="2700000" algn="tl">
                    <a:srgbClr val="000000">
                      <a:alpha val="43137"/>
                    </a:srgbClr>
                  </a:outerShdw>
                </a:effectLst>
                <a:latin typeface="Bahnschrift SemiBold" panose="020B0502040204020203" pitchFamily="34" charset="0"/>
              </a:rPr>
              <a:t>David’s Attempt To Hide His Sin</a:t>
            </a:r>
          </a:p>
        </p:txBody>
      </p:sp>
      <p:sp>
        <p:nvSpPr>
          <p:cNvPr id="5" name="TextBox 4">
            <a:extLst>
              <a:ext uri="{FF2B5EF4-FFF2-40B4-BE49-F238E27FC236}">
                <a16:creationId xmlns:a16="http://schemas.microsoft.com/office/drawing/2014/main" id="{EA9FBD18-B48C-481E-A63D-76ACD19C6913}"/>
              </a:ext>
            </a:extLst>
          </p:cNvPr>
          <p:cNvSpPr txBox="1"/>
          <p:nvPr/>
        </p:nvSpPr>
        <p:spPr>
          <a:xfrm>
            <a:off x="838200" y="1690688"/>
            <a:ext cx="10515600" cy="4524315"/>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“When I kept silent about my sin, my body 	wasted away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Through my groaning all day long.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For day and night Your hand was heavy upon 	me;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My vitality was drained away as with the fever 	heat of summer.”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(Psalm 32:3–4, NASB95) </a:t>
            </a:r>
          </a:p>
        </p:txBody>
      </p:sp>
    </p:spTree>
    <p:extLst>
      <p:ext uri="{BB962C8B-B14F-4D97-AF65-F5344CB8AC3E}">
        <p14:creationId xmlns:p14="http://schemas.microsoft.com/office/powerpoint/2010/main" val="39599116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42D27-35AD-4106-8EEB-628D9AFC9D69}"/>
              </a:ext>
            </a:extLst>
          </p:cNvPr>
          <p:cNvSpPr>
            <a:spLocks noGrp="1"/>
          </p:cNvSpPr>
          <p:nvPr>
            <p:ph type="title"/>
          </p:nvPr>
        </p:nvSpPr>
        <p:spPr>
          <a:xfrm>
            <a:off x="300789" y="144379"/>
            <a:ext cx="11646569" cy="1744579"/>
          </a:xfrm>
        </p:spPr>
        <p:txBody>
          <a:bodyPr>
            <a:normAutofit/>
          </a:bodyPr>
          <a:lstStyle/>
          <a:p>
            <a:pPr algn="ctr"/>
            <a:r>
              <a:rPr lang="en-US" sz="4800" dirty="0">
                <a:solidFill>
                  <a:schemeClr val="bg1"/>
                </a:solidFill>
                <a:latin typeface="Bahnschrift SemiBold" panose="020B0502040204020203" pitchFamily="34" charset="0"/>
              </a:rPr>
              <a:t>God’s Confrontation of David with His Sin</a:t>
            </a:r>
            <a:br>
              <a:rPr lang="en-US" sz="4800" dirty="0">
                <a:solidFill>
                  <a:schemeClr val="bg1"/>
                </a:solidFill>
                <a:latin typeface="Bahnschrift SemiBold" panose="020B0502040204020203" pitchFamily="34" charset="0"/>
              </a:rPr>
            </a:br>
            <a:r>
              <a:rPr lang="en-US" sz="4800" dirty="0">
                <a:solidFill>
                  <a:schemeClr val="bg1"/>
                </a:solidFill>
                <a:latin typeface="Bahnschrift SemiBold" panose="020B0502040204020203" pitchFamily="34" charset="0"/>
              </a:rPr>
              <a:t>2 Samuel 12:1-15</a:t>
            </a:r>
          </a:p>
        </p:txBody>
      </p:sp>
      <p:sp>
        <p:nvSpPr>
          <p:cNvPr id="4" name="Content Placeholder 3">
            <a:extLst>
              <a:ext uri="{FF2B5EF4-FFF2-40B4-BE49-F238E27FC236}">
                <a16:creationId xmlns:a16="http://schemas.microsoft.com/office/drawing/2014/main" id="{52CFA5AF-F67F-4BA3-8387-C316786DDAEC}"/>
              </a:ext>
            </a:extLst>
          </p:cNvPr>
          <p:cNvSpPr>
            <a:spLocks noGrp="1"/>
          </p:cNvSpPr>
          <p:nvPr>
            <p:ph idx="1"/>
          </p:nvPr>
        </p:nvSpPr>
        <p:spPr>
          <a:xfrm>
            <a:off x="541421" y="2598821"/>
            <a:ext cx="11105147" cy="3578142"/>
          </a:xfrm>
        </p:spPr>
        <p:txBody>
          <a:bodyPr>
            <a:normAutofit/>
          </a:bodyPr>
          <a:lstStyle/>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“The Lord sent Nathan to David” (v. 1)</a:t>
            </a:r>
            <a:br>
              <a:rPr lang="en-US" sz="32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br>
            <a:endParaRPr lang="en-US" sz="32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Nathan tells David a story of “two men in one city, the one rich and the other poor” (vv. 1b-4)</a:t>
            </a:r>
          </a:p>
          <a:p>
            <a:pPr marL="0" indent="0">
              <a:buNone/>
            </a:pPr>
            <a:endParaRPr lang="en-US" sz="32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618681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662744-F8F6-430F-9B82-496B0B7FC146}"/>
              </a:ext>
            </a:extLst>
          </p:cNvPr>
          <p:cNvSpPr txBox="1"/>
          <p:nvPr/>
        </p:nvSpPr>
        <p:spPr>
          <a:xfrm>
            <a:off x="697832" y="782053"/>
            <a:ext cx="10912642" cy="5078313"/>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“Then David’s anger burned greatly against the man, and he said to Nathan, “As the </a:t>
            </a:r>
            <a:r>
              <a:rPr lang="en-US" sz="3600" b="1" cap="small"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Lord</a:t>
            </a:r>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lives, surely the man who has done this deserves to die.  He must make restitution for the lamb fourfold, because he did this thing and had no compassion.”” </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Nathan then said to David, “You are the man!”</a:t>
            </a:r>
          </a:p>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(2 Samuel 12:5–7a, NASB95) </a:t>
            </a:r>
          </a:p>
        </p:txBody>
      </p:sp>
    </p:spTree>
    <p:extLst>
      <p:ext uri="{BB962C8B-B14F-4D97-AF65-F5344CB8AC3E}">
        <p14:creationId xmlns:p14="http://schemas.microsoft.com/office/powerpoint/2010/main" val="9526989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73169-5429-4B0A-99ED-6548E8EBD1D2}"/>
              </a:ext>
            </a:extLst>
          </p:cNvPr>
          <p:cNvSpPr>
            <a:spLocks noGrp="1"/>
          </p:cNvSpPr>
          <p:nvPr>
            <p:ph type="title"/>
          </p:nvPr>
        </p:nvSpPr>
        <p:spPr>
          <a:xfrm>
            <a:off x="838200" y="168001"/>
            <a:ext cx="10515600" cy="1325563"/>
          </a:xfrm>
        </p:spPr>
        <p:txBody>
          <a:bodyPr/>
          <a:lstStyle/>
          <a:p>
            <a:pPr algn="ctr"/>
            <a:r>
              <a:rPr lang="en-US" b="1" dirty="0">
                <a:solidFill>
                  <a:schemeClr val="bg1"/>
                </a:solidFill>
                <a:effectLst>
                  <a:outerShdw blurRad="38100" dist="38100" dir="2700000" algn="tl">
                    <a:srgbClr val="000000">
                      <a:alpha val="43137"/>
                    </a:srgbClr>
                  </a:outerShdw>
                </a:effectLst>
                <a:latin typeface="Bahnschrift SemiBold" panose="020B0502040204020203" pitchFamily="34" charset="0"/>
              </a:rPr>
              <a:t>God’s Judgment Against David</a:t>
            </a:r>
          </a:p>
        </p:txBody>
      </p:sp>
      <p:sp>
        <p:nvSpPr>
          <p:cNvPr id="3" name="TextBox 2">
            <a:extLst>
              <a:ext uri="{FF2B5EF4-FFF2-40B4-BE49-F238E27FC236}">
                <a16:creationId xmlns:a16="http://schemas.microsoft.com/office/drawing/2014/main" id="{5DE1BDF4-56CA-49D1-A091-85B7B0253FE3}"/>
              </a:ext>
            </a:extLst>
          </p:cNvPr>
          <p:cNvSpPr txBox="1"/>
          <p:nvPr/>
        </p:nvSpPr>
        <p:spPr>
          <a:xfrm>
            <a:off x="838200" y="2298031"/>
            <a:ext cx="10515600" cy="3416320"/>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t>
            </a:r>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“‘Now therefore, the sword shall never depart from your house, because you have despised Me and have taken the wife of Uriah the Hittite to be your wife.’  “Thus says the </a:t>
            </a:r>
            <a:r>
              <a:rPr lang="en-US" sz="3600" b="1" cap="small"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Lord</a:t>
            </a:r>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‘Behold, I will raise up evil against you from your own household; </a:t>
            </a:r>
            <a:endParaRPr lang="en-US" sz="32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6338382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73169-5429-4B0A-99ED-6548E8EBD1D2}"/>
              </a:ext>
            </a:extLst>
          </p:cNvPr>
          <p:cNvSpPr>
            <a:spLocks noGrp="1"/>
          </p:cNvSpPr>
          <p:nvPr>
            <p:ph type="title"/>
          </p:nvPr>
        </p:nvSpPr>
        <p:spPr>
          <a:xfrm>
            <a:off x="838200" y="168001"/>
            <a:ext cx="10515600" cy="1325563"/>
          </a:xfrm>
        </p:spPr>
        <p:txBody>
          <a:bodyPr/>
          <a:lstStyle/>
          <a:p>
            <a:pPr algn="ctr"/>
            <a:r>
              <a:rPr lang="en-US" b="1" dirty="0">
                <a:solidFill>
                  <a:schemeClr val="bg1"/>
                </a:solidFill>
                <a:effectLst>
                  <a:outerShdw blurRad="38100" dist="38100" dir="2700000" algn="tl">
                    <a:srgbClr val="000000">
                      <a:alpha val="43137"/>
                    </a:srgbClr>
                  </a:outerShdw>
                </a:effectLst>
                <a:latin typeface="Bahnschrift SemiBold" panose="020B0502040204020203" pitchFamily="34" charset="0"/>
              </a:rPr>
              <a:t>God’s Judgment Against David</a:t>
            </a:r>
          </a:p>
        </p:txBody>
      </p:sp>
      <p:sp>
        <p:nvSpPr>
          <p:cNvPr id="3" name="TextBox 2">
            <a:extLst>
              <a:ext uri="{FF2B5EF4-FFF2-40B4-BE49-F238E27FC236}">
                <a16:creationId xmlns:a16="http://schemas.microsoft.com/office/drawing/2014/main" id="{5DE1BDF4-56CA-49D1-A091-85B7B0253FE3}"/>
              </a:ext>
            </a:extLst>
          </p:cNvPr>
          <p:cNvSpPr txBox="1"/>
          <p:nvPr/>
        </p:nvSpPr>
        <p:spPr>
          <a:xfrm>
            <a:off x="838200" y="2310063"/>
            <a:ext cx="10515600" cy="3416320"/>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t>
            </a:r>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“I will even take your wives before your eyes and give them to your companion, and he will lie with your wives in broad daylight. ‘Indeed you did it secretly, but I will do this thing before all Israel, and under the sun.’ ” 				(2 Samuel 12:10–12, NASB95) </a:t>
            </a:r>
            <a:endParaRPr lang="en-US" sz="32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254080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0182-7B22-43EE-86EB-49AF6D2FC7FF}"/>
              </a:ext>
            </a:extLst>
          </p:cNvPr>
          <p:cNvSpPr>
            <a:spLocks noGrp="1"/>
          </p:cNvSpPr>
          <p:nvPr>
            <p:ph type="title"/>
          </p:nvPr>
        </p:nvSpPr>
        <p:spPr>
          <a:xfrm>
            <a:off x="838199" y="244809"/>
            <a:ext cx="10515600" cy="1325563"/>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Bahnschrift SemiBold" panose="020B0502040204020203" pitchFamily="34" charset="0"/>
              </a:rPr>
              <a:t>David’s Confession</a:t>
            </a:r>
          </a:p>
        </p:txBody>
      </p:sp>
      <p:sp>
        <p:nvSpPr>
          <p:cNvPr id="3" name="TextBox 2">
            <a:extLst>
              <a:ext uri="{FF2B5EF4-FFF2-40B4-BE49-F238E27FC236}">
                <a16:creationId xmlns:a16="http://schemas.microsoft.com/office/drawing/2014/main" id="{4E68B79E-76C7-4FD4-AAD5-CB4266EC50C5}"/>
              </a:ext>
            </a:extLst>
          </p:cNvPr>
          <p:cNvSpPr txBox="1"/>
          <p:nvPr/>
        </p:nvSpPr>
        <p:spPr>
          <a:xfrm>
            <a:off x="1169067" y="2442412"/>
            <a:ext cx="9853863" cy="2862322"/>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t>
            </a:r>
            <a:r>
              <a:rPr lang="en-US" sz="3600" dirty="0">
                <a:solidFill>
                  <a:schemeClr val="bg1"/>
                </a:solidFill>
                <a:effectLst>
                  <a:outerShdw blurRad="38100" dist="38100" dir="2700000" algn="tl">
                    <a:srgbClr val="000000">
                      <a:alpha val="43137"/>
                    </a:srgbClr>
                  </a:outerShdw>
                </a:effectLst>
                <a:ea typeface="Yu Gothic" panose="020B0400000000000000" pitchFamily="34" charset="-128"/>
              </a:rPr>
              <a:t>“Then David said to Nathan, “I have sinned against the </a:t>
            </a:r>
            <a:r>
              <a:rPr lang="en-US" sz="3600" cap="small" dirty="0">
                <a:solidFill>
                  <a:schemeClr val="bg1"/>
                </a:solidFill>
                <a:effectLst>
                  <a:outerShdw blurRad="38100" dist="38100" dir="2700000" algn="tl">
                    <a:srgbClr val="000000">
                      <a:alpha val="43137"/>
                    </a:srgbClr>
                  </a:outerShdw>
                </a:effectLst>
                <a:ea typeface="Yu Gothic" panose="020B0400000000000000" pitchFamily="34" charset="-128"/>
              </a:rPr>
              <a:t>Lord</a:t>
            </a:r>
            <a:r>
              <a:rPr lang="en-US" sz="3600" dirty="0">
                <a:solidFill>
                  <a:schemeClr val="bg1"/>
                </a:solidFill>
                <a:effectLst>
                  <a:outerShdw blurRad="38100" dist="38100" dir="2700000" algn="tl">
                    <a:srgbClr val="000000">
                      <a:alpha val="43137"/>
                    </a:srgbClr>
                  </a:outerShdw>
                </a:effectLst>
                <a:ea typeface="Yu Gothic" panose="020B0400000000000000" pitchFamily="34" charset="-128"/>
              </a:rPr>
              <a:t>.” And Nathan said to David, “The </a:t>
            </a:r>
            <a:r>
              <a:rPr lang="en-US" sz="3600" cap="small" dirty="0">
                <a:solidFill>
                  <a:schemeClr val="bg1"/>
                </a:solidFill>
                <a:effectLst>
                  <a:outerShdw blurRad="38100" dist="38100" dir="2700000" algn="tl">
                    <a:srgbClr val="000000">
                      <a:alpha val="43137"/>
                    </a:srgbClr>
                  </a:outerShdw>
                </a:effectLst>
                <a:ea typeface="Yu Gothic" panose="020B0400000000000000" pitchFamily="34" charset="-128"/>
              </a:rPr>
              <a:t>Lord</a:t>
            </a:r>
            <a:r>
              <a:rPr lang="en-US" sz="3600" dirty="0">
                <a:solidFill>
                  <a:schemeClr val="bg1"/>
                </a:solidFill>
                <a:effectLst>
                  <a:outerShdw blurRad="38100" dist="38100" dir="2700000" algn="tl">
                    <a:srgbClr val="000000">
                      <a:alpha val="43137"/>
                    </a:srgbClr>
                  </a:outerShdw>
                </a:effectLst>
                <a:ea typeface="Yu Gothic" panose="020B0400000000000000" pitchFamily="34" charset="-128"/>
              </a:rPr>
              <a:t> also has taken away your sin; you shall not die.” </a:t>
            </a:r>
          </a:p>
          <a:p>
            <a:r>
              <a:rPr lang="en-US" sz="3600" dirty="0">
                <a:solidFill>
                  <a:schemeClr val="bg1"/>
                </a:solidFill>
                <a:effectLst>
                  <a:outerShdw blurRad="38100" dist="38100" dir="2700000" algn="tl">
                    <a:srgbClr val="000000">
                      <a:alpha val="43137"/>
                    </a:srgbClr>
                  </a:outerShdw>
                </a:effectLst>
                <a:ea typeface="Yu Gothic" panose="020B0400000000000000" pitchFamily="34" charset="-128"/>
              </a:rPr>
              <a:t>				(2 Samuel 12:13, NASB95) </a:t>
            </a:r>
          </a:p>
        </p:txBody>
      </p:sp>
    </p:spTree>
    <p:extLst>
      <p:ext uri="{BB962C8B-B14F-4D97-AF65-F5344CB8AC3E}">
        <p14:creationId xmlns:p14="http://schemas.microsoft.com/office/powerpoint/2010/main" val="5542980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1704</Words>
  <Application>Microsoft Office PowerPoint</Application>
  <PresentationFormat>Widescreen</PresentationFormat>
  <Paragraphs>92</Paragraphs>
  <Slides>24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Yu Gothic</vt:lpstr>
      <vt:lpstr>Arial</vt:lpstr>
      <vt:lpstr>Bahnschrift SemiBold</vt:lpstr>
      <vt:lpstr>Calibri</vt:lpstr>
      <vt:lpstr>Calibri Light</vt:lpstr>
      <vt:lpstr>Georgia</vt:lpstr>
      <vt:lpstr>Office Theme</vt:lpstr>
      <vt:lpstr>Questions &amp; Answers</vt:lpstr>
      <vt:lpstr>PowerPoint Presentation</vt:lpstr>
      <vt:lpstr>David’s Great Sin  (2 Samuel 11)</vt:lpstr>
      <vt:lpstr>David’s Attempt To Hide His Sin</vt:lpstr>
      <vt:lpstr>God’s Confrontation of David with His Sin 2 Samuel 12:1-15</vt:lpstr>
      <vt:lpstr>PowerPoint Presentation</vt:lpstr>
      <vt:lpstr>God’s Judgment Against David</vt:lpstr>
      <vt:lpstr>God’s Judgment Against David</vt:lpstr>
      <vt:lpstr>David’s Confession</vt:lpstr>
      <vt:lpstr>David’s Confession</vt:lpstr>
      <vt:lpstr>David’s Confession</vt:lpstr>
      <vt:lpstr>David’s Confession</vt:lpstr>
      <vt:lpstr>Did David Forgive Himself ?</vt:lpstr>
      <vt:lpstr>Did David Forgive Himself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&amp; Answers</dc:title>
  <dc:creator>Becky Keele</dc:creator>
  <cp:lastModifiedBy>Becky Keele</cp:lastModifiedBy>
  <cp:revision>185</cp:revision>
  <cp:lastPrinted>2021-07-11T20:56:07Z</cp:lastPrinted>
  <dcterms:created xsi:type="dcterms:W3CDTF">2020-01-05T19:34:50Z</dcterms:created>
  <dcterms:modified xsi:type="dcterms:W3CDTF">2021-07-11T20:56:10Z</dcterms:modified>
</cp:coreProperties>
</file>