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12" r:id="rId3"/>
    <p:sldId id="328" r:id="rId4"/>
    <p:sldId id="327"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67920" autoAdjust="0"/>
  </p:normalViewPr>
  <p:slideViewPr>
    <p:cSldViewPr snapToGrid="0">
      <p:cViewPr varScale="1">
        <p:scale>
          <a:sx n="77" d="100"/>
          <a:sy n="77" d="100"/>
        </p:scale>
        <p:origin x="18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35" tIns="45718" rIns="91435" bIns="45718" rtlCol="0"/>
          <a:lstStyle>
            <a:lvl1pPr algn="r">
              <a:defRPr sz="1200"/>
            </a:lvl1pPr>
          </a:lstStyle>
          <a:p>
            <a:fld id="{829B17B2-B248-414E-B371-D022CF442090}" type="datetimeFigureOut">
              <a:rPr lang="en-US" smtClean="0"/>
              <a:t>6/6/2021</a:t>
            </a:fld>
            <a:endParaRPr lang="en-US"/>
          </a:p>
        </p:txBody>
      </p:sp>
      <p:sp>
        <p:nvSpPr>
          <p:cNvPr id="4" name="Slide Image Placeholder 3"/>
          <p:cNvSpPr>
            <a:spLocks noGrp="1" noRot="1" noChangeAspect="1"/>
          </p:cNvSpPr>
          <p:nvPr>
            <p:ph type="sldImg" idx="2"/>
          </p:nvPr>
        </p:nvSpPr>
        <p:spPr>
          <a:xfrm>
            <a:off x="685800" y="1143000"/>
            <a:ext cx="5486400" cy="3087688"/>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6"/>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6"/>
            <a:ext cx="2971800" cy="458787"/>
          </a:xfrm>
          <a:prstGeom prst="rect">
            <a:avLst/>
          </a:prstGeom>
        </p:spPr>
        <p:txBody>
          <a:bodyPr vert="horz" lIns="91435" tIns="45718" rIns="91435" bIns="45718" rtlCol="0" anchor="b"/>
          <a:lstStyle>
            <a:lvl1pPr algn="r">
              <a:defRPr sz="1200"/>
            </a:lvl1pPr>
          </a:lstStyle>
          <a:p>
            <a:fld id="{848F342F-2EE0-457F-9E75-95A3425BA34B}" type="slidenum">
              <a:rPr lang="en-US" smtClean="0"/>
              <a:t>‹#›</a:t>
            </a:fld>
            <a:endParaRPr lang="en-US"/>
          </a:p>
        </p:txBody>
      </p:sp>
    </p:spTree>
    <p:extLst>
      <p:ext uri="{BB962C8B-B14F-4D97-AF65-F5344CB8AC3E}">
        <p14:creationId xmlns:p14="http://schemas.microsoft.com/office/powerpoint/2010/main" val="229781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a:t>
            </a:fld>
            <a:endParaRPr lang="en-US"/>
          </a:p>
        </p:txBody>
      </p:sp>
    </p:spTree>
    <p:extLst>
      <p:ext uri="{BB962C8B-B14F-4D97-AF65-F5344CB8AC3E}">
        <p14:creationId xmlns:p14="http://schemas.microsoft.com/office/powerpoint/2010/main" val="200806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call to a carefree life.  To care and be genuinely concerned is one thing.  To worry is another.  Paul and Timothy genuinely cared for the people they ministered to (2 Corinthians 11:58; Philippians 2:20), but they held on to their trust in God.</a:t>
            </a:r>
          </a:p>
        </p:txBody>
      </p:sp>
      <p:sp>
        <p:nvSpPr>
          <p:cNvPr id="4" name="Slide Number Placeholder 3"/>
          <p:cNvSpPr>
            <a:spLocks noGrp="1"/>
          </p:cNvSpPr>
          <p:nvPr>
            <p:ph type="sldNum" sz="quarter" idx="5"/>
          </p:nvPr>
        </p:nvSpPr>
        <p:spPr/>
        <p:txBody>
          <a:bodyPr/>
          <a:lstStyle/>
          <a:p>
            <a:fld id="{848F342F-2EE0-457F-9E75-95A3425BA34B}" type="slidenum">
              <a:rPr lang="en-US" smtClean="0"/>
              <a:t>10</a:t>
            </a:fld>
            <a:endParaRPr lang="en-US"/>
          </a:p>
        </p:txBody>
      </p:sp>
    </p:spTree>
    <p:extLst>
      <p:ext uri="{BB962C8B-B14F-4D97-AF65-F5344CB8AC3E}">
        <p14:creationId xmlns:p14="http://schemas.microsoft.com/office/powerpoint/2010/main" val="220674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exhorted the Philippians to prayer instead of anxiety.  Praying with thanksgiving involves trusting God.  Paul used four words to describe our communion with God as Christians:</a:t>
            </a:r>
          </a:p>
          <a:p>
            <a:r>
              <a:rPr lang="en-US" dirty="0"/>
              <a:t>	</a:t>
            </a:r>
          </a:p>
          <a:p>
            <a:r>
              <a:rPr lang="en-US" dirty="0"/>
              <a:t>	</a:t>
            </a:r>
            <a:r>
              <a:rPr lang="en-US" b="1" dirty="0"/>
              <a:t>Prayer</a:t>
            </a:r>
            <a:r>
              <a:rPr lang="en-US" b="0" dirty="0"/>
              <a:t> – our approach to God.</a:t>
            </a:r>
          </a:p>
          <a:p>
            <a:r>
              <a:rPr lang="en-US" b="0" dirty="0"/>
              <a:t>	</a:t>
            </a:r>
          </a:p>
          <a:p>
            <a:r>
              <a:rPr lang="en-US" b="0" dirty="0"/>
              <a:t>	</a:t>
            </a:r>
            <a:r>
              <a:rPr lang="en-US" b="1" dirty="0"/>
              <a:t>Petition</a:t>
            </a:r>
            <a:r>
              <a:rPr lang="en-US" b="0" dirty="0"/>
              <a:t> – our request for an answer to a specific need.</a:t>
            </a:r>
          </a:p>
          <a:p>
            <a:endParaRPr lang="en-US" b="0" dirty="0"/>
          </a:p>
          <a:p>
            <a:r>
              <a:rPr lang="en-US" b="0" dirty="0"/>
              <a:t>	</a:t>
            </a:r>
            <a:r>
              <a:rPr lang="en-US" b="1" dirty="0"/>
              <a:t>Thanksgiving </a:t>
            </a:r>
            <a:r>
              <a:rPr lang="en-US" b="0" dirty="0"/>
              <a:t>– an attitude of heart which should always accompany our prayers.</a:t>
            </a:r>
          </a:p>
          <a:p>
            <a:endParaRPr lang="en-US" b="0" dirty="0"/>
          </a:p>
          <a:p>
            <a:r>
              <a:rPr lang="en-US" b="0" dirty="0"/>
              <a:t>	</a:t>
            </a:r>
            <a:r>
              <a:rPr lang="en-US" b="1" dirty="0"/>
              <a:t>Requests</a:t>
            </a:r>
            <a:r>
              <a:rPr lang="en-US" b="0" dirty="0"/>
              <a:t> – specific things for which we ask.</a:t>
            </a:r>
            <a:endParaRPr lang="en-US" dirty="0"/>
          </a:p>
        </p:txBody>
      </p:sp>
      <p:sp>
        <p:nvSpPr>
          <p:cNvPr id="4" name="Slide Number Placeholder 3"/>
          <p:cNvSpPr>
            <a:spLocks noGrp="1"/>
          </p:cNvSpPr>
          <p:nvPr>
            <p:ph type="sldNum" sz="quarter" idx="5"/>
          </p:nvPr>
        </p:nvSpPr>
        <p:spPr/>
        <p:txBody>
          <a:bodyPr/>
          <a:lstStyle/>
          <a:p>
            <a:fld id="{848F342F-2EE0-457F-9E75-95A3425BA34B}" type="slidenum">
              <a:rPr lang="en-US" smtClean="0"/>
              <a:t>11</a:t>
            </a:fld>
            <a:endParaRPr lang="en-US"/>
          </a:p>
        </p:txBody>
      </p:sp>
    </p:spTree>
    <p:extLst>
      <p:ext uri="{BB962C8B-B14F-4D97-AF65-F5344CB8AC3E}">
        <p14:creationId xmlns:p14="http://schemas.microsoft.com/office/powerpoint/2010/main" val="253153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action is that God send’s His peace into our troubled soul.   It is a peach which “surpasses all comprehension (understanding)”  --- it is beyond our ability to comprehend.  It “guards” --- a military term which means “to protect or garrison by guarding” --- “our hearts and our minds” (our emotions and our thoughts) “in Christ.”</a:t>
            </a:r>
          </a:p>
        </p:txBody>
      </p:sp>
      <p:sp>
        <p:nvSpPr>
          <p:cNvPr id="4" name="Slide Number Placeholder 3"/>
          <p:cNvSpPr>
            <a:spLocks noGrp="1"/>
          </p:cNvSpPr>
          <p:nvPr>
            <p:ph type="sldNum" sz="quarter" idx="5"/>
          </p:nvPr>
        </p:nvSpPr>
        <p:spPr/>
        <p:txBody>
          <a:bodyPr/>
          <a:lstStyle/>
          <a:p>
            <a:fld id="{848F342F-2EE0-457F-9E75-95A3425BA34B}" type="slidenum">
              <a:rPr lang="en-US" smtClean="0"/>
              <a:t>12</a:t>
            </a:fld>
            <a:endParaRPr lang="en-US"/>
          </a:p>
        </p:txBody>
      </p:sp>
    </p:spTree>
    <p:extLst>
      <p:ext uri="{BB962C8B-B14F-4D97-AF65-F5344CB8AC3E}">
        <p14:creationId xmlns:p14="http://schemas.microsoft.com/office/powerpoint/2010/main" val="4032957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bleeds, it leads.”  This is an expression coined by television news which basically means “if there’s violence, conflict or death involved, it gets top billing.”</a:t>
            </a:r>
          </a:p>
          <a:p>
            <a:endParaRPr lang="en-US" dirty="0"/>
          </a:p>
          <a:p>
            <a:r>
              <a:rPr lang="en-US" dirty="0"/>
              <a:t>Long ago I remember hearing a speaker say, “You will become most like the things you listen to, the books you read and the people with whom you associate.”</a:t>
            </a:r>
          </a:p>
          <a:p>
            <a:endParaRPr lang="en-US" dirty="0"/>
          </a:p>
          <a:p>
            <a:r>
              <a:rPr lang="en-US" dirty="0"/>
              <a:t>Paul said that you and I as Christians should focus our minds upon those things which are excellent and praiseworthy.</a:t>
            </a:r>
          </a:p>
          <a:p>
            <a:endParaRPr lang="en-US" dirty="0"/>
          </a:p>
          <a:p>
            <a:r>
              <a:rPr lang="en-US" dirty="0"/>
              <a:t>Allow me to share a few passages with you.</a:t>
            </a:r>
          </a:p>
        </p:txBody>
      </p:sp>
      <p:sp>
        <p:nvSpPr>
          <p:cNvPr id="4" name="Slide Number Placeholder 3"/>
          <p:cNvSpPr>
            <a:spLocks noGrp="1"/>
          </p:cNvSpPr>
          <p:nvPr>
            <p:ph type="sldNum" sz="quarter" idx="5"/>
          </p:nvPr>
        </p:nvSpPr>
        <p:spPr/>
        <p:txBody>
          <a:bodyPr/>
          <a:lstStyle/>
          <a:p>
            <a:fld id="{848F342F-2EE0-457F-9E75-95A3425BA34B}" type="slidenum">
              <a:rPr lang="en-US" smtClean="0"/>
              <a:t>13</a:t>
            </a:fld>
            <a:endParaRPr lang="en-US"/>
          </a:p>
        </p:txBody>
      </p:sp>
    </p:spTree>
    <p:extLst>
      <p:ext uri="{BB962C8B-B14F-4D97-AF65-F5344CB8AC3E}">
        <p14:creationId xmlns:p14="http://schemas.microsoft.com/office/powerpoint/2010/main" val="51418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14</a:t>
            </a:fld>
            <a:endParaRPr lang="en-US"/>
          </a:p>
        </p:txBody>
      </p:sp>
    </p:spTree>
    <p:extLst>
      <p:ext uri="{BB962C8B-B14F-4D97-AF65-F5344CB8AC3E}">
        <p14:creationId xmlns:p14="http://schemas.microsoft.com/office/powerpoint/2010/main" val="180005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15</a:t>
            </a:fld>
            <a:endParaRPr lang="en-US"/>
          </a:p>
        </p:txBody>
      </p:sp>
    </p:spTree>
    <p:extLst>
      <p:ext uri="{BB962C8B-B14F-4D97-AF65-F5344CB8AC3E}">
        <p14:creationId xmlns:p14="http://schemas.microsoft.com/office/powerpoint/2010/main" val="407962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16</a:t>
            </a:fld>
            <a:endParaRPr lang="en-US"/>
          </a:p>
        </p:txBody>
      </p:sp>
    </p:spTree>
    <p:extLst>
      <p:ext uri="{BB962C8B-B14F-4D97-AF65-F5344CB8AC3E}">
        <p14:creationId xmlns:p14="http://schemas.microsoft.com/office/powerpoint/2010/main" val="10151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17</a:t>
            </a:fld>
            <a:endParaRPr lang="en-US"/>
          </a:p>
        </p:txBody>
      </p:sp>
    </p:spTree>
    <p:extLst>
      <p:ext uri="{BB962C8B-B14F-4D97-AF65-F5344CB8AC3E}">
        <p14:creationId xmlns:p14="http://schemas.microsoft.com/office/powerpoint/2010/main" val="6643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18</a:t>
            </a:fld>
            <a:endParaRPr lang="en-US"/>
          </a:p>
        </p:txBody>
      </p:sp>
    </p:spTree>
    <p:extLst>
      <p:ext uri="{BB962C8B-B14F-4D97-AF65-F5344CB8AC3E}">
        <p14:creationId xmlns:p14="http://schemas.microsoft.com/office/powerpoint/2010/main" val="376163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19</a:t>
            </a:fld>
            <a:endParaRPr lang="en-US"/>
          </a:p>
        </p:txBody>
      </p:sp>
    </p:spTree>
    <p:extLst>
      <p:ext uri="{BB962C8B-B14F-4D97-AF65-F5344CB8AC3E}">
        <p14:creationId xmlns:p14="http://schemas.microsoft.com/office/powerpoint/2010/main" val="21055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8F342F-2EE0-457F-9E75-95A3425BA34B}" type="slidenum">
              <a:rPr lang="en-US" smtClean="0"/>
              <a:t>2</a:t>
            </a:fld>
            <a:endParaRPr lang="en-US"/>
          </a:p>
        </p:txBody>
      </p:sp>
    </p:spTree>
    <p:extLst>
      <p:ext uri="{BB962C8B-B14F-4D97-AF65-F5344CB8AC3E}">
        <p14:creationId xmlns:p14="http://schemas.microsoft.com/office/powerpoint/2010/main" val="408866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3</a:t>
            </a:fld>
            <a:endParaRPr lang="en-US"/>
          </a:p>
        </p:txBody>
      </p:sp>
    </p:spTree>
    <p:extLst>
      <p:ext uri="{BB962C8B-B14F-4D97-AF65-F5344CB8AC3E}">
        <p14:creationId xmlns:p14="http://schemas.microsoft.com/office/powerpoint/2010/main" val="111749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As you read these words, stop and consider Paul’s circumstances as he writes them.  He isn’t sitting on a balcony somewhere overlooking the Mediterranean Sea.  No, he is a prisoner because of his commitment to the gospel.</a:t>
            </a:r>
          </a:p>
          <a:p>
            <a:r>
              <a:rPr lang="en-US" sz="1400" dirty="0">
                <a:latin typeface="Arial" panose="020B0604020202020204" pitchFamily="34" charset="0"/>
                <a:cs typeface="Arial" panose="020B0604020202020204" pitchFamily="34" charset="0"/>
              </a:rPr>
              <a:t>Three times in the first chapter of Philippians, he speaks of his imprisonment:</a:t>
            </a:r>
          </a:p>
          <a:p>
            <a:endParaRPr lang="en-US" sz="1400" dirty="0"/>
          </a:p>
          <a:p>
            <a:r>
              <a:rPr lang="en-US" sz="1400" dirty="0"/>
              <a:t>	Verse 7 – “in my imprisonment and in the defense and confirmation of the gospel”</a:t>
            </a:r>
          </a:p>
          <a:p>
            <a:r>
              <a:rPr lang="en-US" sz="1400" dirty="0"/>
              <a:t>	Verse 13 – “my imprisonment in the cause of Christ has become well known throughout the whole praetorian guard and to everyone else”</a:t>
            </a:r>
          </a:p>
          <a:p>
            <a:r>
              <a:rPr lang="en-US" sz="1400" dirty="0"/>
              <a:t>	Verse 17 – “the former proclaim Christ out of selfish ambition rather than from pure motives, thinking to cause me distress in my imprisonment.”</a:t>
            </a:r>
          </a:p>
        </p:txBody>
      </p:sp>
      <p:sp>
        <p:nvSpPr>
          <p:cNvPr id="4" name="Slide Number Placeholder 3"/>
          <p:cNvSpPr>
            <a:spLocks noGrp="1"/>
          </p:cNvSpPr>
          <p:nvPr>
            <p:ph type="sldNum" sz="quarter" idx="5"/>
          </p:nvPr>
        </p:nvSpPr>
        <p:spPr/>
        <p:txBody>
          <a:bodyPr/>
          <a:lstStyle/>
          <a:p>
            <a:fld id="{848F342F-2EE0-457F-9E75-95A3425BA34B}" type="slidenum">
              <a:rPr lang="en-US" smtClean="0"/>
              <a:t>4</a:t>
            </a:fld>
            <a:endParaRPr lang="en-US"/>
          </a:p>
        </p:txBody>
      </p:sp>
    </p:spTree>
    <p:extLst>
      <p:ext uri="{BB962C8B-B14F-4D97-AF65-F5344CB8AC3E}">
        <p14:creationId xmlns:p14="http://schemas.microsoft.com/office/powerpoint/2010/main" val="402056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5</a:t>
            </a:fld>
            <a:endParaRPr lang="en-US"/>
          </a:p>
        </p:txBody>
      </p:sp>
    </p:spTree>
    <p:extLst>
      <p:ext uri="{BB962C8B-B14F-4D97-AF65-F5344CB8AC3E}">
        <p14:creationId xmlns:p14="http://schemas.microsoft.com/office/powerpoint/2010/main" val="3308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8F342F-2EE0-457F-9E75-95A3425BA34B}" type="slidenum">
              <a:rPr lang="en-US" smtClean="0"/>
              <a:t>6</a:t>
            </a:fld>
            <a:endParaRPr lang="en-US"/>
          </a:p>
        </p:txBody>
      </p:sp>
    </p:spTree>
    <p:extLst>
      <p:ext uri="{BB962C8B-B14F-4D97-AF65-F5344CB8AC3E}">
        <p14:creationId xmlns:p14="http://schemas.microsoft.com/office/powerpoint/2010/main" val="128648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spite of his own circumstances, Paul opened each of his prison epistles with the same desire that God’s grace and peace might rest upon the brethren in each of the churches to which he had written.</a:t>
            </a:r>
          </a:p>
          <a:p>
            <a:endParaRPr lang="en-US" dirty="0"/>
          </a:p>
          <a:p>
            <a:r>
              <a:rPr lang="en-US" dirty="0"/>
              <a:t>This isn’t just Paul’s way of saying “hello.”  “Grace” and “peace” are important words to those of us who are Christians.</a:t>
            </a:r>
          </a:p>
          <a:p>
            <a:endParaRPr lang="en-US" dirty="0"/>
          </a:p>
          <a:p>
            <a:r>
              <a:rPr lang="en-US" dirty="0"/>
              <a:t>Grace (</a:t>
            </a:r>
            <a:r>
              <a:rPr lang="en-US" i="1" dirty="0" err="1"/>
              <a:t>karis</a:t>
            </a:r>
            <a:r>
              <a:rPr lang="en-US" i="0" dirty="0"/>
              <a:t>) means the undeserved, unearned favor of God.  Peace is that which, as Paul says in </a:t>
            </a:r>
            <a:r>
              <a:rPr lang="en-US" i="0" dirty="0" err="1"/>
              <a:t>Philppians</a:t>
            </a:r>
            <a:r>
              <a:rPr lang="en-US" i="0" dirty="0"/>
              <a:t> 4:7, guards our hearts and minds in Christ Jesus.”</a:t>
            </a:r>
            <a:endParaRPr lang="en-US" dirty="0"/>
          </a:p>
        </p:txBody>
      </p:sp>
      <p:sp>
        <p:nvSpPr>
          <p:cNvPr id="4" name="Slide Number Placeholder 3"/>
          <p:cNvSpPr>
            <a:spLocks noGrp="1"/>
          </p:cNvSpPr>
          <p:nvPr>
            <p:ph type="sldNum" sz="quarter" idx="5"/>
          </p:nvPr>
        </p:nvSpPr>
        <p:spPr/>
        <p:txBody>
          <a:bodyPr/>
          <a:lstStyle/>
          <a:p>
            <a:fld id="{848F342F-2EE0-457F-9E75-95A3425BA34B}" type="slidenum">
              <a:rPr lang="en-US" smtClean="0"/>
              <a:t>7</a:t>
            </a:fld>
            <a:endParaRPr lang="en-US"/>
          </a:p>
        </p:txBody>
      </p:sp>
    </p:spTree>
    <p:extLst>
      <p:ext uri="{BB962C8B-B14F-4D97-AF65-F5344CB8AC3E}">
        <p14:creationId xmlns:p14="http://schemas.microsoft.com/office/powerpoint/2010/main" val="368020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8F342F-2EE0-457F-9E75-95A3425BA34B}" type="slidenum">
              <a:rPr lang="en-US" smtClean="0"/>
              <a:t>8</a:t>
            </a:fld>
            <a:endParaRPr lang="en-US"/>
          </a:p>
        </p:txBody>
      </p:sp>
    </p:spTree>
    <p:extLst>
      <p:ext uri="{BB962C8B-B14F-4D97-AF65-F5344CB8AC3E}">
        <p14:creationId xmlns:p14="http://schemas.microsoft.com/office/powerpoint/2010/main" val="130486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thinking or positive mental imaging would tell us “don’t worry, be happy,” or “think happy thoughts.”</a:t>
            </a:r>
          </a:p>
          <a:p>
            <a:endParaRPr lang="en-US" dirty="0"/>
          </a:p>
          <a:p>
            <a:r>
              <a:rPr lang="en-US" dirty="0"/>
              <a:t>Notice this is not what Jesus did.  Instead, He instructs us to make our desire for God’s kingdom and His righteousness that which we strive for in our lives.  Only in so doing will “all these things” which we have a tendency to worry over “be added to us.</a:t>
            </a:r>
          </a:p>
          <a:p>
            <a:endParaRPr lang="en-US" dirty="0"/>
          </a:p>
          <a:p>
            <a:r>
              <a:rPr lang="en-US" dirty="0"/>
              <a:t>It is trust in God’s loving care that frees us to live lives of contentment, unburdened by excessive worry.</a:t>
            </a:r>
          </a:p>
        </p:txBody>
      </p:sp>
      <p:sp>
        <p:nvSpPr>
          <p:cNvPr id="4" name="Slide Number Placeholder 3"/>
          <p:cNvSpPr>
            <a:spLocks noGrp="1"/>
          </p:cNvSpPr>
          <p:nvPr>
            <p:ph type="sldNum" sz="quarter" idx="5"/>
          </p:nvPr>
        </p:nvSpPr>
        <p:spPr/>
        <p:txBody>
          <a:bodyPr/>
          <a:lstStyle/>
          <a:p>
            <a:fld id="{848F342F-2EE0-457F-9E75-95A3425BA34B}" type="slidenum">
              <a:rPr lang="en-US" smtClean="0"/>
              <a:t>9</a:t>
            </a:fld>
            <a:endParaRPr lang="en-US"/>
          </a:p>
        </p:txBody>
      </p:sp>
    </p:spTree>
    <p:extLst>
      <p:ext uri="{BB962C8B-B14F-4D97-AF65-F5344CB8AC3E}">
        <p14:creationId xmlns:p14="http://schemas.microsoft.com/office/powerpoint/2010/main" val="90416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DB95-E850-465F-AD88-B10EE31985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FD9E8-E8A9-4866-8AF0-1678520F0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1AA53D-182A-4E28-9895-A13580337B83}"/>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65E6E869-D6BB-494A-86C6-9BC4F604B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1D83A-0FFE-4DFD-99BD-F1D317EB7DDF}"/>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12924984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F708-B14B-46A6-8919-C4C143974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73F3E-D2B7-4F54-8B48-50C0C7EFE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E35E4-402C-467D-8118-7462FD0E781C}"/>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E3AAF730-B5D8-476F-84F9-E3FBD34B4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C8D81-CFB4-4BB3-9959-A30E9A530A05}"/>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1839134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5EB54-5CC5-43D8-A146-09C8D6136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52924-203D-4B14-9A36-BA510E19E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FD19-A263-477C-A875-F3CB066D0CA0}"/>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2B9A72FB-F385-4FC1-AB48-A5F2528B5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ED922-26B6-4E49-A3AE-D1C8AB0FC7F8}"/>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197484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1012-FEA6-437D-86FD-C1BB415AD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2E389-2A6F-4887-B5A9-D374BB3EC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A67DA-3BA3-4629-B42E-CC718C635DD7}"/>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35269609-9E39-4C71-86C9-32AFA3C4E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F5DD6-5306-4972-BC76-6494EE2BA072}"/>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27147563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9BD5-1CC8-4FED-BCA1-AF2FBF7FD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5354E-83C3-4CDF-A670-5DD41667C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4C654-3502-48F6-9A60-5802424C2F63}"/>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C0120247-A7B9-4854-9947-3B2D45EDD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AFA5F-A0AE-4EE4-9025-C11730EFEFB3}"/>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2439614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433A-F1F9-415D-A741-6CFBA8E4C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81315-274F-4B5D-9B56-CA2E178C0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59C62D-0D4C-4C04-A207-CD5CC0B77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7099E7-2558-454C-8201-E6BF384A3BCA}"/>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6" name="Footer Placeholder 5">
            <a:extLst>
              <a:ext uri="{FF2B5EF4-FFF2-40B4-BE49-F238E27FC236}">
                <a16:creationId xmlns:a16="http://schemas.microsoft.com/office/drawing/2014/main" id="{F2D59D55-2AEF-47FA-8C1C-08DD2AE84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C06BC-7ADB-462C-B32F-29FAC0D1D322}"/>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165011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3D4D-7524-48ED-90BB-AC830C175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984A3-6BBC-45B6-85D5-37274681C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E213BE-CCEA-407D-94F5-CE177FC57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E4902-5FC0-42AA-8701-6F9744875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33667-EAA2-4DA5-9BCA-EA3B36FE3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DB40A-A3F8-4CDF-8596-678B6D025024}"/>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8" name="Footer Placeholder 7">
            <a:extLst>
              <a:ext uri="{FF2B5EF4-FFF2-40B4-BE49-F238E27FC236}">
                <a16:creationId xmlns:a16="http://schemas.microsoft.com/office/drawing/2014/main" id="{50595622-38BD-4088-9497-228FB0EBE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883E4-F487-4188-B9D4-21F2BBAD3467}"/>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923034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055C-F3A9-4662-A154-8DB3C9698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1FDF6-C3B4-4115-AAF1-0F95EBC4E829}"/>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4" name="Footer Placeholder 3">
            <a:extLst>
              <a:ext uri="{FF2B5EF4-FFF2-40B4-BE49-F238E27FC236}">
                <a16:creationId xmlns:a16="http://schemas.microsoft.com/office/drawing/2014/main" id="{F3E35101-9C24-4ECF-B4EC-7E6B081EE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4FD67-2641-43F2-8564-F040F5F585AE}"/>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2114515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C8338-C0CD-43F6-B1EA-5FFE55BCD0EC}"/>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3" name="Footer Placeholder 2">
            <a:extLst>
              <a:ext uri="{FF2B5EF4-FFF2-40B4-BE49-F238E27FC236}">
                <a16:creationId xmlns:a16="http://schemas.microsoft.com/office/drawing/2014/main" id="{902B06D8-4BCD-4AB4-8DA2-502B8272F0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2D00E6-F313-4EC1-A41A-4C5ED346EEAD}"/>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4888869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16DD-129B-4DCA-A084-ECED45C33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1EA42-23D6-458D-A194-AAF0683B5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EF617-68B5-44DE-883E-3E85644DC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58201-49AF-4976-AE4E-F1428BBFC677}"/>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6" name="Footer Placeholder 5">
            <a:extLst>
              <a:ext uri="{FF2B5EF4-FFF2-40B4-BE49-F238E27FC236}">
                <a16:creationId xmlns:a16="http://schemas.microsoft.com/office/drawing/2014/main" id="{D7E27BF7-EDE8-4A3B-B053-892DCFB8F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F4949-825E-4FC5-8541-BA78843202B4}"/>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40733915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BDAD-8DBA-4B35-8B2E-4FD9E56BA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0E008-D36A-4E10-A58C-BFA1D64E9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7DCB93-19C4-494A-99CE-30694690B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64629-B90D-44E5-AE56-5E790CFF28F5}"/>
              </a:ext>
            </a:extLst>
          </p:cNvPr>
          <p:cNvSpPr>
            <a:spLocks noGrp="1"/>
          </p:cNvSpPr>
          <p:nvPr>
            <p:ph type="dt" sz="half" idx="10"/>
          </p:nvPr>
        </p:nvSpPr>
        <p:spPr/>
        <p:txBody>
          <a:bodyPr/>
          <a:lstStyle/>
          <a:p>
            <a:fld id="{DA40E1C8-BB55-4078-B85B-C1E18E99C80E}" type="datetimeFigureOut">
              <a:rPr lang="en-US" smtClean="0"/>
              <a:t>6/6/2021</a:t>
            </a:fld>
            <a:endParaRPr lang="en-US"/>
          </a:p>
        </p:txBody>
      </p:sp>
      <p:sp>
        <p:nvSpPr>
          <p:cNvPr id="6" name="Footer Placeholder 5">
            <a:extLst>
              <a:ext uri="{FF2B5EF4-FFF2-40B4-BE49-F238E27FC236}">
                <a16:creationId xmlns:a16="http://schemas.microsoft.com/office/drawing/2014/main" id="{6DEC038B-D642-4367-81FE-85F1D7A9E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995D1-133E-4A2D-B7E0-7D1BF2A1B495}"/>
              </a:ext>
            </a:extLst>
          </p:cNvPr>
          <p:cNvSpPr>
            <a:spLocks noGrp="1"/>
          </p:cNvSpPr>
          <p:nvPr>
            <p:ph type="sldNum" sz="quarter" idx="12"/>
          </p:nvPr>
        </p:nvSpPr>
        <p:spPr/>
        <p:txBody>
          <a:bodyPr/>
          <a:lstStyle/>
          <a:p>
            <a:fld id="{67D1E1B1-B690-4F95-9C66-7D2A67C2F28C}" type="slidenum">
              <a:rPr lang="en-US" smtClean="0"/>
              <a:t>‹#›</a:t>
            </a:fld>
            <a:endParaRPr lang="en-US"/>
          </a:p>
        </p:txBody>
      </p:sp>
    </p:spTree>
    <p:extLst>
      <p:ext uri="{BB962C8B-B14F-4D97-AF65-F5344CB8AC3E}">
        <p14:creationId xmlns:p14="http://schemas.microsoft.com/office/powerpoint/2010/main" val="3428827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FDD25-FC8D-49F7-8E67-3C1624755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DF6389-0BAD-43F3-A858-043C266A7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4D99C-466F-46B9-91E6-53B5C07FE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0E1C8-BB55-4078-B85B-C1E18E99C80E}" type="datetimeFigureOut">
              <a:rPr lang="en-US" smtClean="0"/>
              <a:t>6/6/2021</a:t>
            </a:fld>
            <a:endParaRPr lang="en-US"/>
          </a:p>
        </p:txBody>
      </p:sp>
      <p:sp>
        <p:nvSpPr>
          <p:cNvPr id="5" name="Footer Placeholder 4">
            <a:extLst>
              <a:ext uri="{FF2B5EF4-FFF2-40B4-BE49-F238E27FC236}">
                <a16:creationId xmlns:a16="http://schemas.microsoft.com/office/drawing/2014/main" id="{5A83E113-6243-414F-ABEE-29B22C325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A97EC-763B-4187-AE59-89930729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E1B1-B690-4F95-9C66-7D2A67C2F28C}" type="slidenum">
              <a:rPr lang="en-US" smtClean="0"/>
              <a:t>‹#›</a:t>
            </a:fld>
            <a:endParaRPr lang="en-US"/>
          </a:p>
        </p:txBody>
      </p:sp>
    </p:spTree>
    <p:extLst>
      <p:ext uri="{BB962C8B-B14F-4D97-AF65-F5344CB8AC3E}">
        <p14:creationId xmlns:p14="http://schemas.microsoft.com/office/powerpoint/2010/main" val="279329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C76-7910-4313-BB0A-58C223FF7BD0}"/>
              </a:ext>
            </a:extLst>
          </p:cNvPr>
          <p:cNvSpPr>
            <a:spLocks noGrp="1"/>
          </p:cNvSpPr>
          <p:nvPr>
            <p:ph type="ctrTitle"/>
          </p:nvPr>
        </p:nvSpPr>
        <p:spPr>
          <a:xfrm>
            <a:off x="1524000" y="1122363"/>
            <a:ext cx="9144000" cy="2133599"/>
          </a:xfrm>
        </p:spPr>
        <p:txBody>
          <a:bodyPr/>
          <a:lstStyle/>
          <a:p>
            <a:r>
              <a:rPr lang="en-US" b="1" dirty="0">
                <a:solidFill>
                  <a:schemeClr val="bg1"/>
                </a:solidFill>
                <a:effectLst>
                  <a:outerShdw blurRad="38100" dist="38100" dir="2700000" algn="tl">
                    <a:srgbClr val="000000">
                      <a:alpha val="43137"/>
                    </a:srgbClr>
                  </a:outerShdw>
                </a:effectLst>
                <a:latin typeface="Georgia" panose="02040502050405020303" pitchFamily="18" charset="0"/>
              </a:rPr>
              <a:t>Questions &amp; Answers</a:t>
            </a:r>
          </a:p>
        </p:txBody>
      </p:sp>
      <p:sp>
        <p:nvSpPr>
          <p:cNvPr id="3" name="Subtitle 2">
            <a:extLst>
              <a:ext uri="{FF2B5EF4-FFF2-40B4-BE49-F238E27FC236}">
                <a16:creationId xmlns:a16="http://schemas.microsoft.com/office/drawing/2014/main" id="{1F156371-30B5-4C98-B540-AD44C7126D5F}"/>
              </a:ext>
            </a:extLst>
          </p:cNvPr>
          <p:cNvSpPr>
            <a:spLocks noGrp="1"/>
          </p:cNvSpPr>
          <p:nvPr>
            <p:ph type="subTitle"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Waverly Church of Christ</a:t>
            </a:r>
          </a:p>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June 6, 2021</a:t>
            </a:r>
          </a:p>
        </p:txBody>
      </p:sp>
    </p:spTree>
    <p:extLst>
      <p:ext uri="{BB962C8B-B14F-4D97-AF65-F5344CB8AC3E}">
        <p14:creationId xmlns:p14="http://schemas.microsoft.com/office/powerpoint/2010/main" val="21349300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8294-6629-4F3A-9179-62C8477E5118}"/>
              </a:ext>
            </a:extLst>
          </p:cNvPr>
          <p:cNvSpPr>
            <a:spLocks noGrp="1"/>
          </p:cNvSpPr>
          <p:nvPr>
            <p:ph type="title"/>
          </p:nvPr>
        </p:nvSpPr>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Garamond" panose="02020404030301010803" pitchFamily="18" charset="0"/>
              </a:rPr>
              <a:t>“Do Not Be Anxious About Anything”</a:t>
            </a:r>
          </a:p>
        </p:txBody>
      </p:sp>
      <p:sp>
        <p:nvSpPr>
          <p:cNvPr id="4" name="TextBox 3">
            <a:extLst>
              <a:ext uri="{FF2B5EF4-FFF2-40B4-BE49-F238E27FC236}">
                <a16:creationId xmlns:a16="http://schemas.microsoft.com/office/drawing/2014/main" id="{7E2697BA-0C6C-4655-8137-030CEAC8E793}"/>
              </a:ext>
            </a:extLst>
          </p:cNvPr>
          <p:cNvSpPr txBox="1"/>
          <p:nvPr/>
        </p:nvSpPr>
        <p:spPr>
          <a:xfrm>
            <a:off x="901352" y="2179528"/>
            <a:ext cx="10389296"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“Apart from such external things, there is the daily pressure on me of concern for all the churches.” 				(2 Corinthians 11:28, NASB95) </a:t>
            </a: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“For I have no one else of kindred spirit who will genuinely be concerned for your welfare.”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(Philippians 2:20, NASB95) </a:t>
            </a:r>
          </a:p>
        </p:txBody>
      </p:sp>
    </p:spTree>
    <p:extLst>
      <p:ext uri="{BB962C8B-B14F-4D97-AF65-F5344CB8AC3E}">
        <p14:creationId xmlns:p14="http://schemas.microsoft.com/office/powerpoint/2010/main" val="31614842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E91D8-436C-40C4-B1AF-80A507A060D8}"/>
              </a:ext>
            </a:extLst>
          </p:cNvPr>
          <p:cNvSpPr txBox="1"/>
          <p:nvPr/>
        </p:nvSpPr>
        <p:spPr>
          <a:xfrm>
            <a:off x="966591" y="2397948"/>
            <a:ext cx="10258817"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“Be anxious for nothing, but in everything by prayer and supplication with thanksgiving let your requests be made known to God.”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(Philippians 4:6, NASB95)</a:t>
            </a:r>
            <a:endParaRPr lang="en-US" sz="3200" dirty="0"/>
          </a:p>
        </p:txBody>
      </p:sp>
    </p:spTree>
    <p:extLst>
      <p:ext uri="{BB962C8B-B14F-4D97-AF65-F5344CB8AC3E}">
        <p14:creationId xmlns:p14="http://schemas.microsoft.com/office/powerpoint/2010/main" val="639027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A4F05-A63F-4793-BD51-CE55D38E5643}"/>
              </a:ext>
            </a:extLst>
          </p:cNvPr>
          <p:cNvSpPr txBox="1"/>
          <p:nvPr/>
        </p:nvSpPr>
        <p:spPr>
          <a:xfrm>
            <a:off x="1267216" y="2397948"/>
            <a:ext cx="9657568"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“And the peace of God, which surpasses all comprehension, will guard your hearts and your minds in Christ Jesus.”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(Philippians 4:7, NASB95)</a:t>
            </a:r>
            <a:endParaRPr lang="en-US" sz="3200" dirty="0"/>
          </a:p>
        </p:txBody>
      </p:sp>
    </p:spTree>
    <p:extLst>
      <p:ext uri="{BB962C8B-B14F-4D97-AF65-F5344CB8AC3E}">
        <p14:creationId xmlns:p14="http://schemas.microsoft.com/office/powerpoint/2010/main" val="32629076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B53B0-281F-4B33-A30B-F4A0E5367757}"/>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Garamond" panose="02020404030301010803" pitchFamily="18" charset="0"/>
              </a:rPr>
              <a:t>Think Worthy Thoughts</a:t>
            </a:r>
          </a:p>
        </p:txBody>
      </p:sp>
      <p:sp>
        <p:nvSpPr>
          <p:cNvPr id="4" name="Content Placeholder 3">
            <a:extLst>
              <a:ext uri="{FF2B5EF4-FFF2-40B4-BE49-F238E27FC236}">
                <a16:creationId xmlns:a16="http://schemas.microsoft.com/office/drawing/2014/main" id="{1676F85B-F64C-4E59-AF7F-12B20A6B5F73}"/>
              </a:ext>
            </a:extLst>
          </p:cNvPr>
          <p:cNvSpPr>
            <a:spLocks noGrp="1"/>
          </p:cNvSpPr>
          <p:nvPr>
            <p:ph idx="1"/>
          </p:nvPr>
        </p:nvSpPr>
        <p:spPr/>
        <p:txBody>
          <a:bodyPr>
            <a:normAutofit/>
          </a:bodyPr>
          <a:lstStyle/>
          <a:p>
            <a:r>
              <a:rPr lang="en-US" sz="3200" dirty="0">
                <a:solidFill>
                  <a:schemeClr val="bg1"/>
                </a:solidFill>
                <a:effectLst>
                  <a:outerShdw blurRad="38100" dist="38100" dir="2700000" algn="tl">
                    <a:srgbClr val="000000">
                      <a:alpha val="43137"/>
                    </a:srgbClr>
                  </a:outerShdw>
                </a:effectLst>
              </a:rPr>
              <a:t>True – as opposed to dishonest and unreliable things.</a:t>
            </a:r>
          </a:p>
          <a:p>
            <a:r>
              <a:rPr lang="en-US" sz="3200" dirty="0">
                <a:solidFill>
                  <a:schemeClr val="bg1"/>
                </a:solidFill>
                <a:effectLst>
                  <a:outerShdw blurRad="38100" dist="38100" dir="2700000" algn="tl">
                    <a:srgbClr val="000000">
                      <a:alpha val="43137"/>
                    </a:srgbClr>
                  </a:outerShdw>
                </a:effectLst>
              </a:rPr>
              <a:t>Honorable – dignified, worthy of respect.</a:t>
            </a:r>
          </a:p>
          <a:p>
            <a:r>
              <a:rPr lang="en-US" sz="3200" dirty="0">
                <a:solidFill>
                  <a:schemeClr val="bg1"/>
                </a:solidFill>
                <a:effectLst>
                  <a:outerShdw blurRad="38100" dist="38100" dir="2700000" algn="tl">
                    <a:srgbClr val="000000">
                      <a:alpha val="43137"/>
                    </a:srgbClr>
                  </a:outerShdw>
                </a:effectLst>
              </a:rPr>
              <a:t>Right – conforms to God’s standards.</a:t>
            </a:r>
          </a:p>
          <a:p>
            <a:r>
              <a:rPr lang="en-US" sz="3200" dirty="0">
                <a:solidFill>
                  <a:schemeClr val="bg1"/>
                </a:solidFill>
                <a:effectLst>
                  <a:outerShdw blurRad="38100" dist="38100" dir="2700000" algn="tl">
                    <a:srgbClr val="000000">
                      <a:alpha val="43137"/>
                    </a:srgbClr>
                  </a:outerShdw>
                </a:effectLst>
              </a:rPr>
              <a:t>Pure – wholesome, no moral impurity.</a:t>
            </a:r>
          </a:p>
          <a:p>
            <a:r>
              <a:rPr lang="en-US" sz="3200" dirty="0">
                <a:solidFill>
                  <a:schemeClr val="bg1"/>
                </a:solidFill>
                <a:effectLst>
                  <a:outerShdw blurRad="38100" dist="38100" dir="2700000" algn="tl">
                    <a:srgbClr val="000000">
                      <a:alpha val="43137"/>
                    </a:srgbClr>
                  </a:outerShdw>
                </a:effectLst>
              </a:rPr>
              <a:t>Lovely – promotes peace rather than conflict.</a:t>
            </a:r>
          </a:p>
          <a:p>
            <a:r>
              <a:rPr lang="en-US" sz="3200" dirty="0">
                <a:solidFill>
                  <a:schemeClr val="bg1"/>
                </a:solidFill>
                <a:effectLst>
                  <a:outerShdw blurRad="38100" dist="38100" dir="2700000" algn="tl">
                    <a:srgbClr val="000000">
                      <a:alpha val="43137"/>
                    </a:srgbClr>
                  </a:outerShdw>
                </a:effectLst>
              </a:rPr>
              <a:t>Good repute – positive and constructive rather than negative and destructive.</a:t>
            </a:r>
          </a:p>
        </p:txBody>
      </p:sp>
    </p:spTree>
    <p:extLst>
      <p:ext uri="{BB962C8B-B14F-4D97-AF65-F5344CB8AC3E}">
        <p14:creationId xmlns:p14="http://schemas.microsoft.com/office/powerpoint/2010/main" val="14679336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FE3D51-B7B8-4DB3-BC17-3A926C7C53AC}"/>
              </a:ext>
            </a:extLst>
          </p:cNvPr>
          <p:cNvSpPr txBox="1"/>
          <p:nvPr/>
        </p:nvSpPr>
        <p:spPr>
          <a:xfrm>
            <a:off x="1140912" y="1443841"/>
            <a:ext cx="9910175" cy="39703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“How blessed is the man who does not walk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in the counsel of the wicked,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Nor stand in the path of sinners,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Nor sit in the seat of scoffers!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But his delight is in the law of the </a:t>
            </a:r>
            <a:r>
              <a:rPr lang="en-US" sz="3600" cap="small"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Lord</a:t>
            </a:r>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And in His law he meditates day and night.”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(Psalm 1:1–2, NASB95) </a:t>
            </a:r>
          </a:p>
        </p:txBody>
      </p:sp>
    </p:spTree>
    <p:extLst>
      <p:ext uri="{BB962C8B-B14F-4D97-AF65-F5344CB8AC3E}">
        <p14:creationId xmlns:p14="http://schemas.microsoft.com/office/powerpoint/2010/main" val="4193032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BB09A6-5936-49DA-813B-EA4E7B857D15}"/>
              </a:ext>
            </a:extLst>
          </p:cNvPr>
          <p:cNvSpPr txBox="1"/>
          <p:nvPr/>
        </p:nvSpPr>
        <p:spPr>
          <a:xfrm>
            <a:off x="1342372" y="2274838"/>
            <a:ext cx="9507255" cy="2308324"/>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“So we do not focus on what is seen, but on what is unseen. For what is seen is temporary, but what is unseen is eternal.” 				(2 Corinthians 4:18, HCSB) </a:t>
            </a:r>
          </a:p>
        </p:txBody>
      </p:sp>
    </p:spTree>
    <p:extLst>
      <p:ext uri="{BB962C8B-B14F-4D97-AF65-F5344CB8AC3E}">
        <p14:creationId xmlns:p14="http://schemas.microsoft.com/office/powerpoint/2010/main" val="24688422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4962B7-616C-4088-86D4-BFF0584E08D8}"/>
              </a:ext>
            </a:extLst>
          </p:cNvPr>
          <p:cNvSpPr txBox="1"/>
          <p:nvPr/>
        </p:nvSpPr>
        <p:spPr>
          <a:xfrm>
            <a:off x="916488" y="1443841"/>
            <a:ext cx="10359024" cy="39703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“Therefore if you have been raised up with Christ, keep seeking the things above, where Christ is, seated at the right hand of God. Set your mind on the things above, not on the things that are on earth. For you have died and your life is hidden with Christ in God.”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(Colossians 3:1–3, NASB95) </a:t>
            </a:r>
          </a:p>
        </p:txBody>
      </p:sp>
    </p:spTree>
    <p:extLst>
      <p:ext uri="{BB962C8B-B14F-4D97-AF65-F5344CB8AC3E}">
        <p14:creationId xmlns:p14="http://schemas.microsoft.com/office/powerpoint/2010/main" val="17865059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DC1C7-49A2-4EEA-84EE-85AD0D660C98}"/>
              </a:ext>
            </a:extLst>
          </p:cNvPr>
          <p:cNvSpPr txBox="1"/>
          <p:nvPr/>
        </p:nvSpPr>
        <p:spPr>
          <a:xfrm>
            <a:off x="870994" y="1443841"/>
            <a:ext cx="10450012" cy="39703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“For our citizenship is in heaven, from which also we eagerly wait for a Savior, the Lord Jesus Christ; who will transform the body of our humble state into conformity with the body of His glory, by the exertion of the power that He has even to subject all things to Himself.” 					(Philippians 3:20–21, NASB95) </a:t>
            </a:r>
          </a:p>
        </p:txBody>
      </p:sp>
    </p:spTree>
    <p:extLst>
      <p:ext uri="{BB962C8B-B14F-4D97-AF65-F5344CB8AC3E}">
        <p14:creationId xmlns:p14="http://schemas.microsoft.com/office/powerpoint/2010/main" val="24270449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708FEE-4A30-425D-B218-BCAD8741A8BA}"/>
              </a:ext>
            </a:extLst>
          </p:cNvPr>
          <p:cNvSpPr txBox="1"/>
          <p:nvPr/>
        </p:nvSpPr>
        <p:spPr>
          <a:xfrm>
            <a:off x="1276411" y="2551837"/>
            <a:ext cx="9639177" cy="1754326"/>
          </a:xfrm>
          <a:prstGeom prst="rect">
            <a:avLst/>
          </a:prstGeom>
          <a:noFill/>
        </p:spPr>
        <p:txBody>
          <a:bodyPr wrap="none" rtlCol="0">
            <a:spAutoFit/>
          </a:bodyPr>
          <a:lstStyle/>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“Rejoice in the Lord always; again I will say,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rejoice!” </a:t>
            </a:r>
          </a:p>
          <a:p>
            <a:r>
              <a:rPr lang="en-US" sz="36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(Philippians 4:4, NASB95) </a:t>
            </a:r>
          </a:p>
        </p:txBody>
      </p:sp>
    </p:spTree>
    <p:extLst>
      <p:ext uri="{BB962C8B-B14F-4D97-AF65-F5344CB8AC3E}">
        <p14:creationId xmlns:p14="http://schemas.microsoft.com/office/powerpoint/2010/main" val="11306288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293050-2061-4546-A6BC-61B6F955ED32}"/>
              </a:ext>
            </a:extLst>
          </p:cNvPr>
          <p:cNvSpPr txBox="1"/>
          <p:nvPr/>
        </p:nvSpPr>
        <p:spPr>
          <a:xfrm>
            <a:off x="1269856" y="2296169"/>
            <a:ext cx="9652288" cy="3416320"/>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If God can do anything why did He not just destroy Satan “in the beginning”?  </a:t>
            </a:r>
          </a:p>
          <a:p>
            <a:pPr algn="ctr"/>
            <a:r>
              <a:rPr lang="en-US" sz="3600" dirty="0">
                <a:solidFill>
                  <a:schemeClr val="bg1"/>
                </a:solidFill>
                <a:effectLst>
                  <a:outerShdw blurRad="38100" dist="38100" dir="2700000" algn="tl">
                    <a:srgbClr val="000000">
                      <a:alpha val="43137"/>
                    </a:srgbClr>
                  </a:outerShdw>
                </a:effectLst>
              </a:rPr>
              <a:t>If He would have destroyed Satan we could all live perfectly in Eden right now like He wanted.</a:t>
            </a:r>
          </a:p>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In Genesis 1:1 what does “heavens” refer to?</a:t>
            </a:r>
            <a:endParaRPr lang="en-US" sz="6000"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F2700C07-9A8A-426A-8E79-62FB016D6C90}"/>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Garamond" panose="02020404030301010803" pitchFamily="18" charset="0"/>
              </a:rPr>
              <a:t>Questions For June 20</a:t>
            </a:r>
          </a:p>
        </p:txBody>
      </p:sp>
    </p:spTree>
    <p:extLst>
      <p:ext uri="{BB962C8B-B14F-4D97-AF65-F5344CB8AC3E}">
        <p14:creationId xmlns:p14="http://schemas.microsoft.com/office/powerpoint/2010/main" val="1220038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FA07A3-036D-49B9-8D54-79ABB951266B}"/>
              </a:ext>
            </a:extLst>
          </p:cNvPr>
          <p:cNvSpPr txBox="1"/>
          <p:nvPr/>
        </p:nvSpPr>
        <p:spPr>
          <a:xfrm>
            <a:off x="1746513" y="2551837"/>
            <a:ext cx="8698974" cy="1754326"/>
          </a:xfrm>
          <a:prstGeom prst="rect">
            <a:avLst/>
          </a:prstGeom>
          <a:noFill/>
        </p:spPr>
        <p:txBody>
          <a:bodyPr wrap="square" rtlCol="0">
            <a:spAutoFit/>
          </a:bodyPr>
          <a:lstStyle/>
          <a:p>
            <a:r>
              <a:rPr lang="en-US" sz="3600" dirty="0">
                <a:solidFill>
                  <a:schemeClr val="bg1"/>
                </a:solidFill>
                <a:latin typeface="Franklin Gothic Book" panose="020B0503020102020204" pitchFamily="34" charset="0"/>
              </a:rPr>
              <a:t>	How important is positive thinking in our ability to have the peace that passes understanding? (Philippians 4:6-8)</a:t>
            </a:r>
            <a:endParaRPr lang="en-US" sz="3600" dirty="0">
              <a:latin typeface="Franklin Gothic Book" panose="020B0503020102020204" pitchFamily="34" charset="0"/>
            </a:endParaRPr>
          </a:p>
        </p:txBody>
      </p:sp>
    </p:spTree>
    <p:extLst>
      <p:ext uri="{BB962C8B-B14F-4D97-AF65-F5344CB8AC3E}">
        <p14:creationId xmlns:p14="http://schemas.microsoft.com/office/powerpoint/2010/main" val="38383766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041B-8C45-44DB-B2B2-FCDE99D1EE61}"/>
              </a:ext>
            </a:extLst>
          </p:cNvPr>
          <p:cNvSpPr>
            <a:spLocks noGrp="1"/>
          </p:cNvSpPr>
          <p:nvPr>
            <p:ph type="title"/>
          </p:nvPr>
        </p:nvSpPr>
        <p:spPr>
          <a:xfrm>
            <a:off x="838200" y="159027"/>
            <a:ext cx="10515600" cy="1371600"/>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Garamond" panose="02020404030301010803" pitchFamily="18" charset="0"/>
              </a:rPr>
              <a:t>Books Promoting Positive Thinking</a:t>
            </a:r>
          </a:p>
        </p:txBody>
      </p:sp>
      <p:sp>
        <p:nvSpPr>
          <p:cNvPr id="3" name="Content Placeholder 2">
            <a:extLst>
              <a:ext uri="{FF2B5EF4-FFF2-40B4-BE49-F238E27FC236}">
                <a16:creationId xmlns:a16="http://schemas.microsoft.com/office/drawing/2014/main" id="{2A6F5F08-AF2B-4DF4-BD67-AE9F4E93F8EF}"/>
              </a:ext>
            </a:extLst>
          </p:cNvPr>
          <p:cNvSpPr>
            <a:spLocks noGrp="1"/>
          </p:cNvSpPr>
          <p:nvPr>
            <p:ph idx="1"/>
          </p:nvPr>
        </p:nvSpPr>
        <p:spPr>
          <a:xfrm>
            <a:off x="838200" y="1649896"/>
            <a:ext cx="10515600" cy="5049077"/>
          </a:xfrm>
        </p:spPr>
        <p:txBody>
          <a:bodyPr>
            <a:normAutofit lnSpcReduction="10000"/>
          </a:bodyPr>
          <a:lstStyle/>
          <a:p>
            <a:r>
              <a:rPr lang="en-US" sz="3200" i="1" dirty="0">
                <a:solidFill>
                  <a:schemeClr val="bg1"/>
                </a:solidFill>
                <a:effectLst>
                  <a:outerShdw blurRad="38100" dist="38100" dir="2700000" algn="tl">
                    <a:srgbClr val="000000">
                      <a:alpha val="43137"/>
                    </a:srgbClr>
                  </a:outerShdw>
                </a:effectLst>
              </a:rPr>
              <a:t>The Power of Positive Thinking</a:t>
            </a:r>
            <a:r>
              <a:rPr lang="en-US" sz="3200" dirty="0">
                <a:solidFill>
                  <a:schemeClr val="bg1"/>
                </a:solidFill>
                <a:effectLst>
                  <a:outerShdw blurRad="38100" dist="38100" dir="2700000" algn="tl">
                    <a:srgbClr val="000000">
                      <a:alpha val="43137"/>
                    </a:srgbClr>
                  </a:outerShdw>
                </a:effectLst>
              </a:rPr>
              <a:t> (Norman Vincent Peale)</a:t>
            </a:r>
          </a:p>
          <a:p>
            <a:r>
              <a:rPr lang="en-US" sz="3200" i="1" dirty="0">
                <a:solidFill>
                  <a:schemeClr val="bg1"/>
                </a:solidFill>
                <a:effectLst>
                  <a:outerShdw blurRad="38100" dist="38100" dir="2700000" algn="tl">
                    <a:srgbClr val="000000">
                      <a:alpha val="43137"/>
                    </a:srgbClr>
                  </a:outerShdw>
                </a:effectLst>
              </a:rPr>
              <a:t>As a Man Thinketh </a:t>
            </a:r>
            <a:r>
              <a:rPr lang="en-US" sz="3200" dirty="0">
                <a:solidFill>
                  <a:schemeClr val="bg1"/>
                </a:solidFill>
                <a:effectLst>
                  <a:outerShdw blurRad="38100" dist="38100" dir="2700000" algn="tl">
                    <a:srgbClr val="000000">
                      <a:alpha val="43137"/>
                    </a:srgbClr>
                  </a:outerShdw>
                </a:effectLst>
              </a:rPr>
              <a:t>(James Allen)</a:t>
            </a:r>
          </a:p>
          <a:p>
            <a:r>
              <a:rPr lang="en-US" sz="3200" i="1" dirty="0">
                <a:solidFill>
                  <a:schemeClr val="bg1"/>
                </a:solidFill>
                <a:effectLst>
                  <a:outerShdw blurRad="38100" dist="38100" dir="2700000" algn="tl">
                    <a:srgbClr val="000000">
                      <a:alpha val="43137"/>
                    </a:srgbClr>
                  </a:outerShdw>
                </a:effectLst>
              </a:rPr>
              <a:t>Learned Optimism: How to Change Your Mind and Your Life</a:t>
            </a:r>
            <a:r>
              <a:rPr lang="en-US" sz="3200" dirty="0">
                <a:solidFill>
                  <a:schemeClr val="bg1"/>
                </a:solidFill>
                <a:effectLst>
                  <a:outerShdw blurRad="38100" dist="38100" dir="2700000" algn="tl">
                    <a:srgbClr val="000000">
                      <a:alpha val="43137"/>
                    </a:srgbClr>
                  </a:outerShdw>
                </a:effectLst>
              </a:rPr>
              <a:t> (Martin E. P. Seligman)</a:t>
            </a:r>
          </a:p>
          <a:p>
            <a:r>
              <a:rPr lang="en-US" sz="3200" i="1" dirty="0">
                <a:solidFill>
                  <a:schemeClr val="bg1"/>
                </a:solidFill>
                <a:effectLst>
                  <a:outerShdw blurRad="38100" dist="38100" dir="2700000" algn="tl">
                    <a:srgbClr val="000000">
                      <a:alpha val="43137"/>
                    </a:srgbClr>
                  </a:outerShdw>
                </a:effectLst>
              </a:rPr>
              <a:t>How to Stop Worrying and Start Living</a:t>
            </a:r>
            <a:r>
              <a:rPr lang="en-US" sz="3200" dirty="0">
                <a:solidFill>
                  <a:schemeClr val="bg1"/>
                </a:solidFill>
                <a:effectLst>
                  <a:outerShdw blurRad="38100" dist="38100" dir="2700000" algn="tl">
                    <a:srgbClr val="000000">
                      <a:alpha val="43137"/>
                    </a:srgbClr>
                  </a:outerShdw>
                </a:effectLst>
              </a:rPr>
              <a:t> (Dale Carnegie)</a:t>
            </a:r>
          </a:p>
          <a:p>
            <a:r>
              <a:rPr lang="en-US" sz="3200" i="1" dirty="0">
                <a:solidFill>
                  <a:schemeClr val="bg1"/>
                </a:solidFill>
                <a:effectLst>
                  <a:outerShdw blurRad="38100" dist="38100" dir="2700000" algn="tl">
                    <a:srgbClr val="000000">
                      <a:alpha val="43137"/>
                    </a:srgbClr>
                  </a:outerShdw>
                </a:effectLst>
              </a:rPr>
              <a:t>Rethinking Positive Thinking: Inside the New Science of Motivation</a:t>
            </a:r>
            <a:r>
              <a:rPr lang="en-US" sz="3200" dirty="0">
                <a:solidFill>
                  <a:schemeClr val="bg1"/>
                </a:solidFill>
                <a:effectLst>
                  <a:outerShdw blurRad="38100" dist="38100" dir="2700000" algn="tl">
                    <a:srgbClr val="000000">
                      <a:alpha val="43137"/>
                    </a:srgbClr>
                  </a:outerShdw>
                </a:effectLst>
              </a:rPr>
              <a:t> (Gabriele </a:t>
            </a:r>
            <a:r>
              <a:rPr lang="en-US" sz="3200" dirty="0" err="1">
                <a:solidFill>
                  <a:schemeClr val="bg1"/>
                </a:solidFill>
                <a:effectLst>
                  <a:outerShdw blurRad="38100" dist="38100" dir="2700000" algn="tl">
                    <a:srgbClr val="000000">
                      <a:alpha val="43137"/>
                    </a:srgbClr>
                  </a:outerShdw>
                </a:effectLst>
              </a:rPr>
              <a:t>Oettingen</a:t>
            </a:r>
            <a:r>
              <a:rPr lang="en-US" sz="3200" dirty="0">
                <a:solidFill>
                  <a:schemeClr val="bg1"/>
                </a:solidFill>
                <a:effectLst>
                  <a:outerShdw blurRad="38100" dist="38100" dir="2700000" algn="tl">
                    <a:srgbClr val="000000">
                      <a:alpha val="43137"/>
                    </a:srgbClr>
                  </a:outerShdw>
                </a:effectLst>
              </a:rPr>
              <a:t>)</a:t>
            </a:r>
          </a:p>
          <a:p>
            <a:r>
              <a:rPr lang="en-US" sz="3200" i="1" dirty="0">
                <a:solidFill>
                  <a:schemeClr val="bg1"/>
                </a:solidFill>
                <a:effectLst>
                  <a:outerShdw blurRad="38100" dist="38100" dir="2700000" algn="tl">
                    <a:srgbClr val="000000">
                      <a:alpha val="43137"/>
                    </a:srgbClr>
                  </a:outerShdw>
                </a:effectLst>
              </a:rPr>
              <a:t>Positivity: Groundbreaking Research Reveals How to Embrace the Hidden Strength of Positive Emotions, Overcome Negativity, and Thrive </a:t>
            </a:r>
            <a:r>
              <a:rPr lang="en-US" sz="3200" dirty="0">
                <a:solidFill>
                  <a:schemeClr val="bg1"/>
                </a:solidFill>
                <a:effectLst>
                  <a:outerShdw blurRad="38100" dist="38100" dir="2700000" algn="tl">
                    <a:srgbClr val="000000">
                      <a:alpha val="43137"/>
                    </a:srgbClr>
                  </a:outerShdw>
                </a:effectLst>
              </a:rPr>
              <a:t>(Barbara L. Fredrickson)</a:t>
            </a:r>
            <a:endParaRPr lang="en-US" sz="32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41532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C517C-DBF8-43AF-A465-0ED7A84FCFAE}"/>
              </a:ext>
            </a:extLst>
          </p:cNvPr>
          <p:cNvSpPr txBox="1"/>
          <p:nvPr/>
        </p:nvSpPr>
        <p:spPr>
          <a:xfrm>
            <a:off x="920253" y="920621"/>
            <a:ext cx="10351494" cy="501675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“Be anxious for nothing, but in everything by prayer and supplication with thanksgiving let your requests be made known to God. And the peace of God, which surpasses all comprehension, will guard your hearts and your minds in Christ Jesus. Finally, brethren, whatever is true, whatever is honorable, whatever is right, whatever is pure, whatever is lovely, whatever is of good repute, if there is any excellence and if anything worthy of praise, dwell on these things.” 			(Philippians 4:6–8, NASB95) </a:t>
            </a:r>
          </a:p>
        </p:txBody>
      </p:sp>
    </p:spTree>
    <p:extLst>
      <p:ext uri="{BB962C8B-B14F-4D97-AF65-F5344CB8AC3E}">
        <p14:creationId xmlns:p14="http://schemas.microsoft.com/office/powerpoint/2010/main" val="33908379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88E61-46AE-410A-BB28-A9A3C05FF7F7}"/>
              </a:ext>
            </a:extLst>
          </p:cNvPr>
          <p:cNvSpPr txBox="1"/>
          <p:nvPr/>
        </p:nvSpPr>
        <p:spPr>
          <a:xfrm>
            <a:off x="927013" y="920621"/>
            <a:ext cx="10337974" cy="501675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“For this reason I, Paul, </a:t>
            </a:r>
            <a:r>
              <a:rPr lang="en-US" sz="3200" u="sng"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the prisoner of Christ Jesus</a:t>
            </a:r>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for the sake of you Gentiles”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(Ephesians 3:1, NASB95) </a:t>
            </a: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“and pray on my behalf, that utterance may be given to me in the opening of my mouth, to make known with boldness the mystery of the gospel, </a:t>
            </a:r>
            <a:r>
              <a:rPr lang="en-US" sz="3200" u="sng"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for which I am an ambassador in chains</a:t>
            </a:r>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 . .”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(Ephesians 6:19–20, NASB95) </a:t>
            </a:r>
          </a:p>
        </p:txBody>
      </p:sp>
    </p:spTree>
    <p:extLst>
      <p:ext uri="{BB962C8B-B14F-4D97-AF65-F5344CB8AC3E}">
        <p14:creationId xmlns:p14="http://schemas.microsoft.com/office/powerpoint/2010/main" val="739584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9FA03-0D2B-4A3D-80EE-887519A63CBD}"/>
              </a:ext>
            </a:extLst>
          </p:cNvPr>
          <p:cNvSpPr txBox="1"/>
          <p:nvPr/>
        </p:nvSpPr>
        <p:spPr>
          <a:xfrm>
            <a:off x="813931" y="674400"/>
            <a:ext cx="10564138" cy="550920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“praying at the same time for us as well, that God will open up to us a door for the word, so that we may speak forth the mystery of Christ, </a:t>
            </a:r>
            <a:r>
              <a:rPr lang="en-US" sz="3200" u="sng"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for which I have also been imprisoned</a:t>
            </a:r>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(Colossians 4:3, NASB95) </a:t>
            </a: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endParaRPr lang="en-US" sz="3200" dirty="0"/>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“yet for love’s sake I rather appeal to you—since I am such a person as Paul, the aged, and </a:t>
            </a:r>
            <a:r>
              <a:rPr lang="en-US" sz="3200" u="sng"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now also a prisoner of Christ Jesus</a:t>
            </a:r>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(Philemon 9, NASB95) </a:t>
            </a:r>
          </a:p>
        </p:txBody>
      </p:sp>
    </p:spTree>
    <p:extLst>
      <p:ext uri="{BB962C8B-B14F-4D97-AF65-F5344CB8AC3E}">
        <p14:creationId xmlns:p14="http://schemas.microsoft.com/office/powerpoint/2010/main" val="17005501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18B057-E59B-4B91-B456-6FCD054DF25E}"/>
              </a:ext>
            </a:extLst>
          </p:cNvPr>
          <p:cNvSpPr txBox="1"/>
          <p:nvPr/>
        </p:nvSpPr>
        <p:spPr>
          <a:xfrm>
            <a:off x="770002" y="1905506"/>
            <a:ext cx="10651995" cy="304698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“Grace to you and peace from God our Father and the Lord Jesus Christ.”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(Ephesians 1:2; cf. Philippians 1:2; Philemon 1:3) </a:t>
            </a: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“Grace to you and peace from God our Father” 							(Colossians 1:2)</a:t>
            </a:r>
          </a:p>
        </p:txBody>
      </p:sp>
    </p:spTree>
    <p:extLst>
      <p:ext uri="{BB962C8B-B14F-4D97-AF65-F5344CB8AC3E}">
        <p14:creationId xmlns:p14="http://schemas.microsoft.com/office/powerpoint/2010/main" val="25674928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6C2F-4421-47D9-9C5C-7EEB6444EC06}"/>
              </a:ext>
            </a:extLst>
          </p:cNvPr>
          <p:cNvSpPr>
            <a:spLocks noGrp="1"/>
          </p:cNvSpPr>
          <p:nvPr>
            <p:ph type="title"/>
          </p:nvPr>
        </p:nvSpPr>
        <p:spPr>
          <a:xfrm>
            <a:off x="475989" y="212943"/>
            <a:ext cx="11386159" cy="1477746"/>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Garamond" panose="02020404030301010803" pitchFamily="18" charset="0"/>
              </a:rPr>
              <a:t>Positive Thinking vs. Godward Thinking</a:t>
            </a:r>
          </a:p>
        </p:txBody>
      </p:sp>
      <p:sp>
        <p:nvSpPr>
          <p:cNvPr id="3" name="Content Placeholder 2">
            <a:extLst>
              <a:ext uri="{FF2B5EF4-FFF2-40B4-BE49-F238E27FC236}">
                <a16:creationId xmlns:a16="http://schemas.microsoft.com/office/drawing/2014/main" id="{15BF4488-C96A-48E2-8727-67F6A73521F3}"/>
              </a:ext>
            </a:extLst>
          </p:cNvPr>
          <p:cNvSpPr>
            <a:spLocks noGrp="1"/>
          </p:cNvSpPr>
          <p:nvPr>
            <p:ph idx="1"/>
          </p:nvPr>
        </p:nvSpPr>
        <p:spPr>
          <a:xfrm>
            <a:off x="838200" y="2467627"/>
            <a:ext cx="10515600" cy="3709336"/>
          </a:xfrm>
        </p:spPr>
        <p:txBody>
          <a:bodyPr>
            <a:normAutofit/>
          </a:bodyPr>
          <a:lstStyle/>
          <a:p>
            <a:r>
              <a:rPr lang="en-US" sz="3200" dirty="0">
                <a:solidFill>
                  <a:schemeClr val="bg1"/>
                </a:solidFill>
                <a:effectLst>
                  <a:outerShdw blurRad="38100" dist="38100" dir="2700000" algn="tl">
                    <a:srgbClr val="000000">
                      <a:alpha val="43137"/>
                    </a:srgbClr>
                  </a:outerShdw>
                </a:effectLst>
              </a:rPr>
              <a:t>Positive thinking is self-focused and seeks to exalt self.</a:t>
            </a:r>
            <a:br>
              <a:rPr lang="en-US" sz="3200" dirty="0">
                <a:solidFill>
                  <a:schemeClr val="bg1"/>
                </a:solidFill>
                <a:effectLst>
                  <a:outerShdw blurRad="38100" dist="38100" dir="2700000" algn="tl">
                    <a:srgbClr val="000000">
                      <a:alpha val="43137"/>
                    </a:srgbClr>
                  </a:outerShdw>
                </a:effectLst>
              </a:rPr>
            </a:br>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Godward thinking seeks to deny self and put God first.</a:t>
            </a:r>
          </a:p>
        </p:txBody>
      </p:sp>
    </p:spTree>
    <p:extLst>
      <p:ext uri="{BB962C8B-B14F-4D97-AF65-F5344CB8AC3E}">
        <p14:creationId xmlns:p14="http://schemas.microsoft.com/office/powerpoint/2010/main" val="23598147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9A171-3121-4F91-A95A-22AC39EA2644}"/>
              </a:ext>
            </a:extLst>
          </p:cNvPr>
          <p:cNvSpPr txBox="1"/>
          <p:nvPr/>
        </p:nvSpPr>
        <p:spPr>
          <a:xfrm>
            <a:off x="747386" y="1659285"/>
            <a:ext cx="10697228" cy="353943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“And who of you by being worried can add a single hour to his life?”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(Matthew 6:27, NASB95) </a:t>
            </a:r>
          </a:p>
          <a:p>
            <a:endPar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“But seek first His kingdom and His righteousness, and all these things will be added to you.” </a:t>
            </a:r>
          </a:p>
          <a:p>
            <a:r>
              <a:rPr lang="en-US" sz="32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(Matthew 6:33, NASB95) </a:t>
            </a:r>
          </a:p>
        </p:txBody>
      </p:sp>
    </p:spTree>
    <p:extLst>
      <p:ext uri="{BB962C8B-B14F-4D97-AF65-F5344CB8AC3E}">
        <p14:creationId xmlns:p14="http://schemas.microsoft.com/office/powerpoint/2010/main" val="6598024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1732</Words>
  <Application>Microsoft Office PowerPoint</Application>
  <PresentationFormat>Widescreen</PresentationFormat>
  <Paragraphs>124</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Yu Gothic</vt:lpstr>
      <vt:lpstr>Arial</vt:lpstr>
      <vt:lpstr>Calibri</vt:lpstr>
      <vt:lpstr>Calibri Light</vt:lpstr>
      <vt:lpstr>Franklin Gothic Book</vt:lpstr>
      <vt:lpstr>Garamond</vt:lpstr>
      <vt:lpstr>Georgia</vt:lpstr>
      <vt:lpstr>Office Theme</vt:lpstr>
      <vt:lpstr>Questions &amp; Answers</vt:lpstr>
      <vt:lpstr>PowerPoint Presentation</vt:lpstr>
      <vt:lpstr>Books Promoting Positive Thinking</vt:lpstr>
      <vt:lpstr>PowerPoint Presentation</vt:lpstr>
      <vt:lpstr>PowerPoint Presentation</vt:lpstr>
      <vt:lpstr>PowerPoint Presentation</vt:lpstr>
      <vt:lpstr>PowerPoint Presentation</vt:lpstr>
      <vt:lpstr>Positive Thinking vs. Godward Thinking</vt:lpstr>
      <vt:lpstr>PowerPoint Presentation</vt:lpstr>
      <vt:lpstr>“Do Not Be Anxious About Anything”</vt:lpstr>
      <vt:lpstr>PowerPoint Presentation</vt:lpstr>
      <vt:lpstr>PowerPoint Presentation</vt:lpstr>
      <vt:lpstr>Think Worthy Thoughts</vt:lpstr>
      <vt:lpstr>PowerPoint Presentation</vt:lpstr>
      <vt:lpstr>PowerPoint Presentation</vt:lpstr>
      <vt:lpstr>PowerPoint Presentation</vt:lpstr>
      <vt:lpstr>PowerPoint Presentation</vt:lpstr>
      <vt:lpstr>PowerPoint Presentation</vt:lpstr>
      <vt:lpstr>Questions For June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&amp; Answers</dc:title>
  <dc:creator>Becky Keele</dc:creator>
  <cp:lastModifiedBy>Becky Keele</cp:lastModifiedBy>
  <cp:revision>153</cp:revision>
  <cp:lastPrinted>2021-06-06T20:30:15Z</cp:lastPrinted>
  <dcterms:created xsi:type="dcterms:W3CDTF">2020-01-05T19:34:50Z</dcterms:created>
  <dcterms:modified xsi:type="dcterms:W3CDTF">2021-06-06T20:33:34Z</dcterms:modified>
</cp:coreProperties>
</file>